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572" r:id="rId2"/>
    <p:sldId id="575" r:id="rId3"/>
    <p:sldId id="607" r:id="rId4"/>
    <p:sldId id="616" r:id="rId5"/>
    <p:sldId id="617" r:id="rId6"/>
    <p:sldId id="613" r:id="rId7"/>
    <p:sldId id="604" r:id="rId8"/>
    <p:sldId id="606" r:id="rId9"/>
    <p:sldId id="608" r:id="rId10"/>
    <p:sldId id="609" r:id="rId11"/>
    <p:sldId id="612" r:id="rId12"/>
    <p:sldId id="619" r:id="rId13"/>
  </p:sldIdLst>
  <p:sldSz cx="12192000" cy="6858000"/>
  <p:notesSz cx="6858000" cy="9144000"/>
  <p:embeddedFontLst>
    <p:embeddedFont>
      <p:font typeface="腾祥凌黑简" panose="02010600030101010101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mpact" panose="020B0806030902050204" pitchFamily="34" charset="0"/>
      <p:regular r:id="rId20"/>
    </p:embeddedFont>
    <p:embeddedFont>
      <p:font typeface="Stencil" panose="040409050D0802020404" pitchFamily="82" charset="0"/>
      <p:regular r:id="rId21"/>
    </p:embeddedFont>
    <p:embeddedFont>
      <p:font typeface="微软雅黑" panose="020B0503020204020204" pitchFamily="34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6">
          <p15:clr>
            <a:srgbClr val="A4A3A4"/>
          </p15:clr>
        </p15:guide>
        <p15:guide id="2" pos="483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5D53"/>
    <a:srgbClr val="0192B1"/>
    <a:srgbClr val="FFAF26"/>
    <a:srgbClr val="53EAB3"/>
    <a:srgbClr val="DA251B"/>
    <a:srgbClr val="A42826"/>
    <a:srgbClr val="E60012"/>
    <a:srgbClr val="F8F8F8"/>
    <a:srgbClr val="636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howGuides="1">
      <p:cViewPr varScale="1">
        <p:scale>
          <a:sx n="114" d="100"/>
          <a:sy n="114" d="100"/>
        </p:scale>
        <p:origin x="414" y="108"/>
      </p:cViewPr>
      <p:guideLst>
        <p:guide orient="horz" pos="956"/>
        <p:guide pos="48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6.svg"/><Relationship Id="rId11" Type="http://schemas.openxmlformats.org/officeDocument/2006/relationships/image" Target="../media/image6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743075" y="-767080"/>
            <a:ext cx="8715375" cy="839152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298" h="9298">
                <a:moveTo>
                  <a:pt x="4649" y="879"/>
                </a:moveTo>
                <a:cubicBezTo>
                  <a:pt x="2567" y="879"/>
                  <a:pt x="879" y="2567"/>
                  <a:pt x="879" y="4649"/>
                </a:cubicBezTo>
                <a:cubicBezTo>
                  <a:pt x="879" y="6731"/>
                  <a:pt x="2567" y="8419"/>
                  <a:pt x="4649" y="8419"/>
                </a:cubicBezTo>
                <a:cubicBezTo>
                  <a:pt x="6731" y="8419"/>
                  <a:pt x="8419" y="6731"/>
                  <a:pt x="8419" y="4649"/>
                </a:cubicBezTo>
                <a:cubicBezTo>
                  <a:pt x="8419" y="2567"/>
                  <a:pt x="6731" y="879"/>
                  <a:pt x="4649" y="879"/>
                </a:cubicBezTo>
                <a:close/>
                <a:moveTo>
                  <a:pt x="4649" y="0"/>
                </a:moveTo>
                <a:cubicBezTo>
                  <a:pt x="7217" y="0"/>
                  <a:pt x="9298" y="2081"/>
                  <a:pt x="9298" y="4649"/>
                </a:cubicBezTo>
                <a:cubicBezTo>
                  <a:pt x="9298" y="7217"/>
                  <a:pt x="7217" y="9298"/>
                  <a:pt x="4649" y="9298"/>
                </a:cubicBezTo>
                <a:cubicBezTo>
                  <a:pt x="2081" y="9298"/>
                  <a:pt x="0" y="7217"/>
                  <a:pt x="0" y="4649"/>
                </a:cubicBezTo>
                <a:cubicBezTo>
                  <a:pt x="0" y="2081"/>
                  <a:pt x="2081" y="0"/>
                  <a:pt x="4649" y="0"/>
                </a:cubicBezTo>
                <a:close/>
              </a:path>
            </a:pathLst>
          </a:custGeom>
          <a:gradFill>
            <a:gsLst>
              <a:gs pos="0">
                <a:srgbClr val="A42826">
                  <a:alpha val="50000"/>
                </a:srgbClr>
              </a:gs>
              <a:gs pos="100000">
                <a:srgbClr val="DA251B">
                  <a:alpha val="4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C:/Users/38669/AppData/Local/Temp/picturescale_20200306154049/output_20200306154052.jpgoutput_202003061540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1981200"/>
            <a:ext cx="12191365" cy="3429000"/>
          </a:xfrm>
          <a:prstGeom prst="rect">
            <a:avLst/>
          </a:prstGeom>
        </p:spPr>
      </p:pic>
      <p:sp>
        <p:nvSpPr>
          <p:cNvPr id="15" name="矩形 33"/>
          <p:cNvSpPr/>
          <p:nvPr/>
        </p:nvSpPr>
        <p:spPr>
          <a:xfrm>
            <a:off x="3810" y="1981200"/>
            <a:ext cx="12192000" cy="3428365"/>
          </a:xfrm>
          <a:prstGeom prst="rect">
            <a:avLst/>
          </a:prstGeom>
          <a:solidFill>
            <a:srgbClr val="1F1A1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522258" y="4705773"/>
            <a:ext cx="315637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a typeface="微软雅黑" panose="020B0503020204020204" charset="-122"/>
                <a:cs typeface="+mn-lt"/>
                <a:sym typeface="+mn-ea"/>
              </a:rPr>
              <a:t>Shanghai,China</a:t>
            </a:r>
          </a:p>
        </p:txBody>
      </p:sp>
      <p:sp>
        <p:nvSpPr>
          <p:cNvPr id="10" name="矩形 33"/>
          <p:cNvSpPr/>
          <p:nvPr/>
        </p:nvSpPr>
        <p:spPr>
          <a:xfrm>
            <a:off x="0" y="0"/>
            <a:ext cx="12192000" cy="108000"/>
          </a:xfrm>
          <a:prstGeom prst="rect">
            <a:avLst/>
          </a:prstGeom>
          <a:gradFill>
            <a:gsLst>
              <a:gs pos="0">
                <a:srgbClr val="A42826"/>
              </a:gs>
              <a:gs pos="100000">
                <a:srgbClr val="DA251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4163695" y="6237605"/>
            <a:ext cx="3863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6" name="矩形 33"/>
          <p:cNvSpPr/>
          <p:nvPr/>
        </p:nvSpPr>
        <p:spPr>
          <a:xfrm>
            <a:off x="4637723" y="5842635"/>
            <a:ext cx="2916555" cy="394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</a:rPr>
              <a:t>Foodmate Co., Ltd.</a:t>
            </a:r>
          </a:p>
        </p:txBody>
      </p:sp>
      <p:pic>
        <p:nvPicPr>
          <p:cNvPr id="13" name="图片 1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350" y="107950"/>
            <a:ext cx="4568190" cy="1887220"/>
          </a:xfrm>
          <a:prstGeom prst="rect">
            <a:avLst/>
          </a:prstGeom>
        </p:spPr>
      </p:pic>
      <p:sp>
        <p:nvSpPr>
          <p:cNvPr id="14" name="矩形 33"/>
          <p:cNvSpPr/>
          <p:nvPr/>
        </p:nvSpPr>
        <p:spPr>
          <a:xfrm>
            <a:off x="0" y="6750050"/>
            <a:ext cx="12192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3585" y="2367915"/>
            <a:ext cx="1071499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>
                <a:solidFill>
                  <a:schemeClr val="bg1">
                    <a:lumMod val="95000"/>
                  </a:schemeClr>
                </a:solidFill>
                <a:latin typeface="腾祥凌黑简" panose="01010104010101010101" charset="-122"/>
                <a:ea typeface="腾祥凌黑简" panose="01010104010101010101" charset="-122"/>
                <a:sym typeface="+mn-ea"/>
              </a:rPr>
              <a:t>INNOVATION DRIVES FOOD INDUSTRY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World-class Brand Packaging System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en-US" sz="1400">
                <a:ea typeface="微软雅黑" panose="020B0503020204020204" charset="-122"/>
                <a:cs typeface="+mn-lt"/>
                <a:sym typeface="+mn-ea"/>
              </a:rPr>
              <a:t>Foodmate has established a brand development strategy to adhere to the use of world-class brand packaging model in product packaging.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07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Packaging System</a:t>
            </a:r>
          </a:p>
        </p:txBody>
      </p:sp>
      <p:pic>
        <p:nvPicPr>
          <p:cNvPr id="42" name="图片 41" descr="产品包装1"/>
          <p:cNvPicPr>
            <a:picLocks noChangeAspect="1"/>
          </p:cNvPicPr>
          <p:nvPr/>
        </p:nvPicPr>
        <p:blipFill>
          <a:blip r:embed="rId5"/>
          <a:srcRect l="10976" r="12470"/>
          <a:stretch>
            <a:fillRect/>
          </a:stretch>
        </p:blipFill>
        <p:spPr>
          <a:xfrm>
            <a:off x="1290320" y="2449195"/>
            <a:ext cx="3286125" cy="3035300"/>
          </a:xfrm>
          <a:prstGeom prst="rect">
            <a:avLst/>
          </a:prstGeom>
        </p:spPr>
      </p:pic>
      <p:pic>
        <p:nvPicPr>
          <p:cNvPr id="43" name="图片 42" descr="2效果图2(1)"/>
          <p:cNvPicPr>
            <a:picLocks noChangeAspect="1"/>
          </p:cNvPicPr>
          <p:nvPr/>
        </p:nvPicPr>
        <p:blipFill>
          <a:blip r:embed="rId6"/>
          <a:srcRect l="22956" t="9059" r="35346" b="19160"/>
          <a:stretch>
            <a:fillRect/>
          </a:stretch>
        </p:blipFill>
        <p:spPr>
          <a:xfrm>
            <a:off x="4707255" y="2449195"/>
            <a:ext cx="1263015" cy="1443990"/>
          </a:xfrm>
          <a:prstGeom prst="rect">
            <a:avLst/>
          </a:prstGeom>
        </p:spPr>
      </p:pic>
      <p:pic>
        <p:nvPicPr>
          <p:cNvPr id="44" name="图片 43" descr="2foodpec效果图(1)"/>
          <p:cNvPicPr>
            <a:picLocks noChangeAspect="1"/>
          </p:cNvPicPr>
          <p:nvPr/>
        </p:nvPicPr>
        <p:blipFill>
          <a:blip r:embed="rId7"/>
          <a:srcRect l="25052" t="11436" r="36393" b="19760"/>
          <a:stretch>
            <a:fillRect/>
          </a:stretch>
        </p:blipFill>
        <p:spPr>
          <a:xfrm>
            <a:off x="4698365" y="3976370"/>
            <a:ext cx="1271905" cy="150812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101080" y="2438400"/>
            <a:ext cx="446722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/>
              <a:t>High-strength material which comply with Food Sate Requirement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/>
              <a:t>Same Supplier with CARGILL,BASF,DUPONT,NESTLE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/>
              <a:t>Completely sealed for Moisture Proof &amp; Anti-block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/>
              <a:t>Standard work flow &amp; procedure for packing&amp;shipping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Professional and Reliable After-sales Service System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ea typeface="宋体" panose="02010600030101010101" pitchFamily="2" charset="-122"/>
                <a:cs typeface="+mn-lt"/>
                <a:sym typeface="+mn-ea"/>
              </a:rPr>
              <a:t>Foodmate provides you with professional after-sales services. From pre-sales consulting to after-sales service, we provide professional high-quality service.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08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Service System</a:t>
            </a:r>
          </a:p>
        </p:txBody>
      </p:sp>
      <p:sp>
        <p:nvSpPr>
          <p:cNvPr id="10" name="文本框 20"/>
          <p:cNvSpPr txBox="1"/>
          <p:nvPr/>
        </p:nvSpPr>
        <p:spPr>
          <a:xfrm>
            <a:off x="1329055" y="2691765"/>
            <a:ext cx="3561080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Supervision and execution of marketing activities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Customer care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Customer complaints handling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Order execution service supervision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Customized services for VIP customers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</a:rPr>
              <a:t>Customer satisfaction survey</a:t>
            </a:r>
          </a:p>
        </p:txBody>
      </p:sp>
      <p:pic>
        <p:nvPicPr>
          <p:cNvPr id="13" name="图片 12" descr="流程图-01 拷贝(3)(1)"/>
          <p:cNvPicPr>
            <a:picLocks noChangeAspect="1"/>
          </p:cNvPicPr>
          <p:nvPr/>
        </p:nvPicPr>
        <p:blipFill>
          <a:blip r:embed="rId5">
            <a:clrChange>
              <a:clrFrom>
                <a:srgbClr val="F3F3F3">
                  <a:alpha val="100000"/>
                </a:srgbClr>
              </a:clrFrom>
              <a:clrTo>
                <a:srgbClr val="F3F3F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0900" y="1395095"/>
            <a:ext cx="5269865" cy="52698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735955" y="1557020"/>
            <a:ext cx="2087880" cy="575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951720" y="1557020"/>
            <a:ext cx="1102995" cy="7251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287510" y="5719445"/>
            <a:ext cx="2108200" cy="78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249160" y="2527935"/>
            <a:ext cx="1338580" cy="561340"/>
          </a:xfrm>
          <a:prstGeom prst="rect">
            <a:avLst/>
          </a:prstGeom>
          <a:solidFill>
            <a:srgbClr val="53E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Apply</a:t>
            </a:r>
          </a:p>
        </p:txBody>
      </p:sp>
      <p:sp>
        <p:nvSpPr>
          <p:cNvPr id="18" name="矩形 17"/>
          <p:cNvSpPr/>
          <p:nvPr/>
        </p:nvSpPr>
        <p:spPr>
          <a:xfrm>
            <a:off x="6110605" y="3700145"/>
            <a:ext cx="1338580" cy="647065"/>
          </a:xfrm>
          <a:prstGeom prst="rect">
            <a:avLst/>
          </a:prstGeom>
          <a:solidFill>
            <a:srgbClr val="FFA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Solution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9672320" y="3700145"/>
            <a:ext cx="1338580" cy="647065"/>
          </a:xfrm>
          <a:prstGeom prst="rect">
            <a:avLst/>
          </a:prstGeom>
          <a:solidFill>
            <a:srgbClr val="019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Confirm</a:t>
            </a:r>
          </a:p>
        </p:txBody>
      </p:sp>
      <p:sp>
        <p:nvSpPr>
          <p:cNvPr id="20" name="矩形 19"/>
          <p:cNvSpPr/>
          <p:nvPr/>
        </p:nvSpPr>
        <p:spPr>
          <a:xfrm>
            <a:off x="8587740" y="4902835"/>
            <a:ext cx="1338580" cy="561340"/>
          </a:xfrm>
          <a:prstGeom prst="rect">
            <a:avLst/>
          </a:prstGeom>
          <a:solidFill>
            <a:srgbClr val="F75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Implement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769735" y="5945505"/>
            <a:ext cx="35921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  <a:sym typeface="+mn-ea"/>
              </a:rPr>
              <a:t>Customer complaints handling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400000000000000" pitchFamily="34" charset="-122"/>
                <a:cs typeface="+mn-lt"/>
                <a:sym typeface="+mn-ea"/>
              </a:rPr>
              <a:t>process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上海外滩陆家嘴夜景风光4k壁纸_彼岸图网"/>
          <p:cNvPicPr/>
          <p:nvPr/>
        </p:nvPicPr>
        <p:blipFill>
          <a:blip r:embed="rId4"/>
          <a:srcRect l="4200" r="41929"/>
          <a:stretch>
            <a:fillRect/>
          </a:stretch>
        </p:blipFill>
        <p:spPr>
          <a:xfrm>
            <a:off x="1270" y="-635"/>
            <a:ext cx="5692775" cy="6858635"/>
          </a:xfrm>
          <a:prstGeom prst="rect">
            <a:avLst/>
          </a:prstGeom>
        </p:spPr>
      </p:pic>
      <p:sp>
        <p:nvSpPr>
          <p:cNvPr id="20" name="文本框 20"/>
          <p:cNvSpPr txBox="1"/>
          <p:nvPr/>
        </p:nvSpPr>
        <p:spPr>
          <a:xfrm>
            <a:off x="6257925" y="3938905"/>
            <a:ext cx="3530600" cy="189039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 rtl="0" eaLnBrk="1" fontAlgn="auto" latinLnBrk="0" hangingPunct="1">
              <a:lnSpc>
                <a:spcPct val="100000"/>
              </a:lnSpc>
            </a:pPr>
            <a:r>
              <a:rPr lang="en-US" altLang="zh-CN" sz="2800" b="1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Nik Wu</a:t>
            </a:r>
          </a:p>
          <a:p>
            <a:pPr algn="just" rtl="0" eaLnBrk="1" fontAlgn="auto" latinLnBrk="0" hangingPunct="1">
              <a:lnSpc>
                <a:spcPct val="100000"/>
              </a:lnSpc>
            </a:pPr>
            <a:r>
              <a:rPr lang="en-US" altLang="zh-CN" sz="16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Marketing Department</a:t>
            </a:r>
          </a:p>
          <a:p>
            <a:pPr marL="0" indent="0" algn="just" rtl="0" eaLnBrk="1" fontAlgn="auto" latinLnBrk="0" hangingPunct="1">
              <a:lnSpc>
                <a:spcPct val="100000"/>
              </a:lnSpc>
            </a:pPr>
            <a:r>
              <a:rPr lang="en-US" altLang="zh-CN" sz="14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 </a:t>
            </a:r>
          </a:p>
          <a:p>
            <a:pPr marL="0" indent="0" algn="just" rtl="0" eaLnBrk="1" fontAlgn="auto" latinLnBrk="0" hangingPunct="1">
              <a:lnSpc>
                <a:spcPct val="100000"/>
              </a:lnSpc>
            </a:pPr>
            <a:r>
              <a:rPr lang="en-US" altLang="zh-CN" sz="1400" b="1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E-mail: </a:t>
            </a:r>
            <a:r>
              <a:rPr lang="en-US" altLang="zh-CN" sz="14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nik@foodchem.com</a:t>
            </a:r>
          </a:p>
          <a:p>
            <a:pPr algn="just" rtl="0" eaLnBrk="1" fontAlgn="auto" latinLnBrk="0" hangingPunct="1">
              <a:lnSpc>
                <a:spcPct val="100000"/>
              </a:lnSpc>
            </a:pPr>
            <a:r>
              <a:rPr lang="en-US" altLang="zh-CN" sz="1400" b="1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Tel: </a:t>
            </a:r>
            <a:r>
              <a:rPr lang="en-US" altLang="zh-CN" sz="14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0086 21 31267000 ext. 667</a:t>
            </a:r>
          </a:p>
          <a:p>
            <a:pPr algn="just" rtl="0" eaLnBrk="1" fontAlgn="auto" latinLnBrk="0" hangingPunct="1">
              <a:lnSpc>
                <a:spcPct val="100000"/>
              </a:lnSpc>
            </a:pPr>
            <a:r>
              <a:rPr lang="en-US" altLang="zh-CN" sz="1400" b="1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Fax:</a:t>
            </a:r>
            <a:r>
              <a:rPr lang="en-US" altLang="zh-CN" sz="14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 0086 21 58768440</a:t>
            </a:r>
          </a:p>
          <a:p>
            <a:pPr algn="just" rtl="0" eaLnBrk="1" fontAlgn="auto" latinLnBrk="0" hangingPunct="1">
              <a:lnSpc>
                <a:spcPct val="100000"/>
              </a:lnSpc>
            </a:pPr>
            <a:r>
              <a:rPr lang="en-US" altLang="zh-CN" sz="1400" b="1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Mob:</a:t>
            </a:r>
            <a:r>
              <a:rPr lang="en-US" altLang="zh-CN" sz="1400" kern="1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cs typeface="+mn-lt"/>
                <a:sym typeface="Times New Roman" panose="02020603050405020304"/>
              </a:rPr>
              <a:t> 0086 13402026808</a:t>
            </a:r>
          </a:p>
        </p:txBody>
      </p:sp>
      <p:pic>
        <p:nvPicPr>
          <p:cNvPr id="21" name="图片 21" descr="5245d9840c597a8965cb8807b1bd1fb"/>
          <p:cNvPicPr>
            <a:picLocks noChangeAspect="1"/>
          </p:cNvPicPr>
          <p:nvPr/>
        </p:nvPicPr>
        <p:blipFill>
          <a:blip r:embed="rId5"/>
          <a:srcRect l="66876" t="64000" r="9224" b="24600"/>
          <a:stretch>
            <a:fillRect/>
          </a:stretch>
        </p:blipFill>
        <p:spPr>
          <a:xfrm>
            <a:off x="9387840" y="3837305"/>
            <a:ext cx="2092960" cy="2092960"/>
          </a:xfrm>
          <a:prstGeom prst="rect">
            <a:avLst/>
          </a:prstGeom>
        </p:spPr>
      </p:pic>
      <p:sp>
        <p:nvSpPr>
          <p:cNvPr id="10" name="矩形 33"/>
          <p:cNvSpPr/>
          <p:nvPr/>
        </p:nvSpPr>
        <p:spPr>
          <a:xfrm>
            <a:off x="5080" y="0"/>
            <a:ext cx="12192000" cy="108000"/>
          </a:xfrm>
          <a:prstGeom prst="rect">
            <a:avLst/>
          </a:prstGeom>
          <a:gradFill>
            <a:gsLst>
              <a:gs pos="0">
                <a:srgbClr val="A42826"/>
              </a:gs>
              <a:gs pos="100000">
                <a:srgbClr val="DA251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33"/>
          <p:cNvSpPr/>
          <p:nvPr/>
        </p:nvSpPr>
        <p:spPr>
          <a:xfrm>
            <a:off x="0" y="6750050"/>
            <a:ext cx="12192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635" y="1004570"/>
            <a:ext cx="4376420" cy="1807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</a:rPr>
              <a:t>Provide Innovative Solutions for Food Production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</a:rPr>
              <a:t>Foodmate is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</a:rPr>
              <a:t> one of the earliest companies engaged in the research and development and production of food additives and ingredients in China, and we arecommitted to provide one-stop application solutions for customers in nutrition＆health, bakery, beverage, meat products and other fields.</a:t>
            </a:r>
          </a:p>
        </p:txBody>
      </p:sp>
      <p:sp>
        <p:nvSpPr>
          <p:cNvPr id="18" name="矩形 17"/>
          <p:cNvSpPr/>
          <p:nvPr/>
        </p:nvSpPr>
        <p:spPr>
          <a:xfrm>
            <a:off x="1002030" y="2374900"/>
            <a:ext cx="10187940" cy="37465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/>
          <p:cNvSpPr/>
          <p:nvPr/>
        </p:nvSpPr>
        <p:spPr>
          <a:xfrm>
            <a:off x="1115695" y="3010535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2" name="图片 11" descr="922531403047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1440" y="3242310"/>
            <a:ext cx="721995" cy="6819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15060" y="2536190"/>
            <a:ext cx="1303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</a:rPr>
              <a:t>Group Founded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</a:rPr>
              <a:t>in Shanghai</a:t>
            </a: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1727200" y="4263390"/>
            <a:ext cx="8640445" cy="0"/>
          </a:xfrm>
          <a:prstGeom prst="straightConnector1">
            <a:avLst/>
          </a:prstGeom>
          <a:ln w="19050">
            <a:solidFill>
              <a:srgbClr val="E60012">
                <a:alpha val="56000"/>
              </a:srgb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1664335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>
            <a:off x="1411605" y="4287520"/>
            <a:ext cx="6235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2006</a:t>
            </a:r>
          </a:p>
        </p:txBody>
      </p:sp>
      <p:sp>
        <p:nvSpPr>
          <p:cNvPr id="26" name="椭圆 25"/>
          <p:cNvSpPr/>
          <p:nvPr/>
        </p:nvSpPr>
        <p:spPr>
          <a:xfrm>
            <a:off x="2879725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7" name="菱形 26"/>
          <p:cNvSpPr/>
          <p:nvPr/>
        </p:nvSpPr>
        <p:spPr>
          <a:xfrm>
            <a:off x="2330450" y="435356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8" name="菱形 27"/>
          <p:cNvSpPr/>
          <p:nvPr/>
        </p:nvSpPr>
        <p:spPr>
          <a:xfrm>
            <a:off x="3545205" y="300990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9" name="菱形 28"/>
          <p:cNvSpPr/>
          <p:nvPr/>
        </p:nvSpPr>
        <p:spPr>
          <a:xfrm>
            <a:off x="4928870" y="435356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0" name="菱形 29"/>
          <p:cNvSpPr/>
          <p:nvPr/>
        </p:nvSpPr>
        <p:spPr>
          <a:xfrm>
            <a:off x="6143625" y="3010535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1" name="菱形 30"/>
          <p:cNvSpPr/>
          <p:nvPr/>
        </p:nvSpPr>
        <p:spPr>
          <a:xfrm>
            <a:off x="7357745" y="435356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文本框 32"/>
          <p:cNvSpPr txBox="1"/>
          <p:nvPr/>
        </p:nvSpPr>
        <p:spPr>
          <a:xfrm>
            <a:off x="2676525" y="398208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2012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152015" y="5501640"/>
            <a:ext cx="1574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Founded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Times New Roman" panose="02020603050405020304" charset="0"/>
              <a:ea typeface="锐字工房磅礴黑简  常规" charset="0"/>
              <a:cs typeface="+mn-ea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in Jiangxi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410585" y="2536190"/>
            <a:ext cx="1483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Manufacturer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starts to operation</a:t>
            </a:r>
          </a:p>
        </p:txBody>
      </p:sp>
      <p:sp>
        <p:nvSpPr>
          <p:cNvPr id="36" name="椭圆 35"/>
          <p:cNvSpPr/>
          <p:nvPr/>
        </p:nvSpPr>
        <p:spPr>
          <a:xfrm>
            <a:off x="4095115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7" name="文本框 36"/>
          <p:cNvSpPr txBox="1"/>
          <p:nvPr/>
        </p:nvSpPr>
        <p:spPr>
          <a:xfrm>
            <a:off x="3891280" y="42856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2013</a:t>
            </a:r>
          </a:p>
        </p:txBody>
      </p:sp>
      <p:sp>
        <p:nvSpPr>
          <p:cNvPr id="42" name="椭圆 41"/>
          <p:cNvSpPr/>
          <p:nvPr/>
        </p:nvSpPr>
        <p:spPr>
          <a:xfrm>
            <a:off x="5477510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4" name="文本框 43"/>
          <p:cNvSpPr txBox="1"/>
          <p:nvPr/>
        </p:nvSpPr>
        <p:spPr>
          <a:xfrm>
            <a:off x="5273675" y="39808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2014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4838065" y="5499100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Set up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</a:rPr>
              <a:t>Shanghai Lab</a:t>
            </a:r>
          </a:p>
        </p:txBody>
      </p:sp>
      <p:pic>
        <p:nvPicPr>
          <p:cNvPr id="50" name="图片 49"/>
          <p:cNvPicPr/>
          <p:nvPr/>
        </p:nvPicPr>
        <p:blipFill>
          <a:blip r:embed="rId6">
            <a:lum bright="6000"/>
          </a:blip>
          <a:srcRect l="6734" r="76633"/>
          <a:stretch>
            <a:fillRect/>
          </a:stretch>
        </p:blipFill>
        <p:spPr>
          <a:xfrm>
            <a:off x="4928870" y="4353560"/>
            <a:ext cx="1214120" cy="1148080"/>
          </a:xfrm>
          <a:prstGeom prst="diamond">
            <a:avLst/>
          </a:prstGeom>
          <a:ln w="22225">
            <a:solidFill>
              <a:srgbClr val="E60012"/>
            </a:solidFill>
          </a:ln>
        </p:spPr>
      </p:pic>
      <p:sp>
        <p:nvSpPr>
          <p:cNvPr id="51" name="文本框 50"/>
          <p:cNvSpPr txBox="1"/>
          <p:nvPr/>
        </p:nvSpPr>
        <p:spPr>
          <a:xfrm>
            <a:off x="6098540" y="2613025"/>
            <a:ext cx="1303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sz="1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Launched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sz="1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Collagen project</a:t>
            </a:r>
          </a:p>
        </p:txBody>
      </p:sp>
      <p:sp>
        <p:nvSpPr>
          <p:cNvPr id="52" name="椭圆 51"/>
          <p:cNvSpPr/>
          <p:nvPr/>
        </p:nvSpPr>
        <p:spPr>
          <a:xfrm>
            <a:off x="6692900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3" name="文本框 52"/>
          <p:cNvSpPr txBox="1"/>
          <p:nvPr/>
        </p:nvSpPr>
        <p:spPr>
          <a:xfrm>
            <a:off x="6489065" y="42856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2015</a:t>
            </a:r>
          </a:p>
        </p:txBody>
      </p:sp>
      <p:sp>
        <p:nvSpPr>
          <p:cNvPr id="55" name="菱形 54"/>
          <p:cNvSpPr/>
          <p:nvPr/>
        </p:nvSpPr>
        <p:spPr>
          <a:xfrm>
            <a:off x="8572500" y="300990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6" name="菱形 55"/>
          <p:cNvSpPr/>
          <p:nvPr/>
        </p:nvSpPr>
        <p:spPr>
          <a:xfrm>
            <a:off x="9787255" y="4353560"/>
            <a:ext cx="1214120" cy="1148080"/>
          </a:xfrm>
          <a:prstGeom prst="diamond">
            <a:avLst/>
          </a:prstGeom>
          <a:noFill/>
          <a:ln w="22225"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7" name="椭圆 76"/>
          <p:cNvSpPr/>
          <p:nvPr/>
        </p:nvSpPr>
        <p:spPr>
          <a:xfrm>
            <a:off x="7907020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9" name="文本框 78"/>
          <p:cNvSpPr txBox="1"/>
          <p:nvPr/>
        </p:nvSpPr>
        <p:spPr>
          <a:xfrm>
            <a:off x="7703820" y="39808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2017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7236460" y="5495925"/>
            <a:ext cx="1456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Established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</a:rPr>
              <a:t>Joint Lab with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</a:rPr>
              <a:t>Jiangnan University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8517890" y="2460625"/>
            <a:ext cx="13214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zh-CN" altLang="en-US" sz="1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North American and European Warehous</a:t>
            </a:r>
            <a:r>
              <a:rPr lang="en-US" altLang="zh-CN" sz="1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r>
              <a:rPr lang="zh-CN" altLang="en-US" sz="1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Established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Times New Roman" panose="02020603050405020304" charset="0"/>
              <a:ea typeface="锐字工房磅礴黑简  常规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9121140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4" name="文本框 93"/>
          <p:cNvSpPr txBox="1"/>
          <p:nvPr/>
        </p:nvSpPr>
        <p:spPr>
          <a:xfrm>
            <a:off x="8917305" y="42856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2018</a:t>
            </a:r>
          </a:p>
        </p:txBody>
      </p:sp>
      <p:sp>
        <p:nvSpPr>
          <p:cNvPr id="95" name="椭圆 94"/>
          <p:cNvSpPr/>
          <p:nvPr/>
        </p:nvSpPr>
        <p:spPr>
          <a:xfrm>
            <a:off x="10336530" y="4203065"/>
            <a:ext cx="116205" cy="109855"/>
          </a:xfrm>
          <a:prstGeom prst="ellipse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7" name="文本框 96"/>
          <p:cNvSpPr txBox="1"/>
          <p:nvPr/>
        </p:nvSpPr>
        <p:spPr>
          <a:xfrm>
            <a:off x="10133330" y="3980815"/>
            <a:ext cx="523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200" dirty="0">
                <a:solidFill>
                  <a:srgbClr val="E60012"/>
                </a:solidFill>
                <a:uFillTx/>
                <a:latin typeface="Impact" panose="020B0806030902050204" charset="0"/>
                <a:ea typeface="锐字工房磅礴黑简  常规" charset="0"/>
                <a:cs typeface="Impact" panose="020B0806030902050204" charset="0"/>
              </a:rPr>
              <a:t>2019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9839960" y="5495925"/>
            <a:ext cx="11093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Four business divisions</a:t>
            </a: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charset="0"/>
                <a:ea typeface="锐字工房磅礴黑简  常规" charset="0"/>
                <a:cs typeface="+mn-ea"/>
                <a:sym typeface="+mn-ea"/>
              </a:rPr>
              <a:t>established</a:t>
            </a:r>
          </a:p>
        </p:txBody>
      </p:sp>
      <p:pic>
        <p:nvPicPr>
          <p:cNvPr id="99" name="Picture 5" descr="C:\Users\Administrator\Desktop\90770311500.jpg"/>
          <p:cNvPicPr>
            <a:picLocks noChangeArrowheads="1"/>
          </p:cNvPicPr>
          <p:nvPr/>
        </p:nvPicPr>
        <p:blipFill>
          <a:blip r:embed="rId7" cstate="print"/>
          <a:srcRect l="7069" t="-251" r="8130" b="-488"/>
          <a:stretch>
            <a:fillRect/>
          </a:stretch>
        </p:blipFill>
        <p:spPr bwMode="auto">
          <a:xfrm>
            <a:off x="7357745" y="4352290"/>
            <a:ext cx="1214120" cy="1146810"/>
          </a:xfrm>
          <a:prstGeom prst="diamond">
            <a:avLst/>
          </a:prstGeom>
          <a:noFill/>
          <a:ln w="22225">
            <a:solidFill>
              <a:srgbClr val="E60012"/>
            </a:solidFill>
            <a:miter lim="800000"/>
            <a:headEnd/>
            <a:tailEnd/>
          </a:ln>
        </p:spPr>
      </p:pic>
      <p:pic>
        <p:nvPicPr>
          <p:cNvPr id="100" name="图片 99"/>
          <p:cNvPicPr/>
          <p:nvPr/>
        </p:nvPicPr>
        <p:blipFill>
          <a:blip r:embed="rId8">
            <a:lum bright="18000" contrast="6000"/>
          </a:blip>
          <a:srcRect l="66563" r="716"/>
          <a:stretch>
            <a:fillRect/>
          </a:stretch>
        </p:blipFill>
        <p:spPr>
          <a:xfrm>
            <a:off x="8571865" y="3011170"/>
            <a:ext cx="1212850" cy="1148080"/>
          </a:xfrm>
          <a:prstGeom prst="diamond">
            <a:avLst/>
          </a:prstGeom>
          <a:ln w="22225">
            <a:solidFill>
              <a:srgbClr val="E60012"/>
            </a:solidFill>
          </a:ln>
        </p:spPr>
      </p:pic>
      <p:pic>
        <p:nvPicPr>
          <p:cNvPr id="104" name="图片 103" descr="beverage(logo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4570" y="4714240"/>
            <a:ext cx="503555" cy="196215"/>
          </a:xfrm>
          <a:prstGeom prst="rect">
            <a:avLst/>
          </a:prstGeom>
        </p:spPr>
      </p:pic>
      <p:pic>
        <p:nvPicPr>
          <p:cNvPr id="105" name="图片 104" descr="meat(logo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7645" y="4714875"/>
            <a:ext cx="502920" cy="195580"/>
          </a:xfrm>
          <a:prstGeom prst="rect">
            <a:avLst/>
          </a:prstGeom>
        </p:spPr>
      </p:pic>
      <p:pic>
        <p:nvPicPr>
          <p:cNvPr id="106" name="图片 105" descr="nutrition(logo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4570" y="4910455"/>
            <a:ext cx="526415" cy="205105"/>
          </a:xfrm>
          <a:prstGeom prst="rect">
            <a:avLst/>
          </a:prstGeom>
        </p:spPr>
      </p:pic>
      <p:pic>
        <p:nvPicPr>
          <p:cNvPr id="107" name="图片 106" descr="foodzyms(+r标logo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8920" y="4971415"/>
            <a:ext cx="436245" cy="87630"/>
          </a:xfrm>
          <a:prstGeom prst="rect">
            <a:avLst/>
          </a:prstGeom>
        </p:spPr>
      </p:pic>
      <p:pic>
        <p:nvPicPr>
          <p:cNvPr id="38" name="图片 37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020" y="4669155"/>
            <a:ext cx="1240790" cy="512445"/>
          </a:xfrm>
          <a:prstGeom prst="rect">
            <a:avLst/>
          </a:prstGeom>
        </p:spPr>
      </p:pic>
      <p:pic>
        <p:nvPicPr>
          <p:cNvPr id="39" name="图片 38" descr="Fish-Collagen Package"/>
          <p:cNvPicPr>
            <a:picLocks noChangeAspect="1"/>
          </p:cNvPicPr>
          <p:nvPr/>
        </p:nvPicPr>
        <p:blipFill>
          <a:blip r:embed="rId13"/>
          <a:srcRect l="19726" r="24557"/>
          <a:stretch>
            <a:fillRect/>
          </a:stretch>
        </p:blipFill>
        <p:spPr>
          <a:xfrm>
            <a:off x="6489065" y="3329305"/>
            <a:ext cx="267970" cy="481965"/>
          </a:xfrm>
          <a:prstGeom prst="rect">
            <a:avLst/>
          </a:prstGeom>
        </p:spPr>
      </p:pic>
      <p:pic>
        <p:nvPicPr>
          <p:cNvPr id="40" name="图片 39" descr="Bovine-Collagen Package"/>
          <p:cNvPicPr>
            <a:picLocks noChangeAspect="1"/>
          </p:cNvPicPr>
          <p:nvPr/>
        </p:nvPicPr>
        <p:blipFill>
          <a:blip r:embed="rId14"/>
          <a:srcRect l="20206" r="22356"/>
          <a:stretch>
            <a:fillRect/>
          </a:stretch>
        </p:blipFill>
        <p:spPr>
          <a:xfrm>
            <a:off x="6757035" y="3329305"/>
            <a:ext cx="276225" cy="481965"/>
          </a:xfrm>
          <a:prstGeom prst="rect">
            <a:avLst/>
          </a:prstGeom>
        </p:spPr>
      </p:pic>
      <p:pic>
        <p:nvPicPr>
          <p:cNvPr id="43" name="图片 42" descr="gc3"/>
          <p:cNvPicPr>
            <a:picLocks noChangeAspect="1"/>
          </p:cNvPicPr>
          <p:nvPr/>
        </p:nvPicPr>
        <p:blipFill>
          <a:blip r:embed="rId15"/>
          <a:srcRect l="23228" r="23144"/>
          <a:stretch>
            <a:fillRect/>
          </a:stretch>
        </p:blipFill>
        <p:spPr>
          <a:xfrm>
            <a:off x="3544570" y="3009265"/>
            <a:ext cx="1214755" cy="1149350"/>
          </a:xfrm>
          <a:prstGeom prst="diamond">
            <a:avLst/>
          </a:prstGeom>
          <a:ln w="22225">
            <a:solidFill>
              <a:srgbClr val="E60012"/>
            </a:solidFill>
          </a:ln>
        </p:spPr>
      </p:pic>
      <p:pic>
        <p:nvPicPr>
          <p:cNvPr id="4" name="图片 3" descr="企业微信截图_15834850593291"/>
          <p:cNvPicPr>
            <a:picLocks noChangeAspect="1"/>
          </p:cNvPicPr>
          <p:nvPr/>
        </p:nvPicPr>
        <p:blipFill>
          <a:blip r:embed="rId16"/>
          <a:srcRect b="10116"/>
          <a:stretch>
            <a:fillRect/>
          </a:stretch>
        </p:blipFill>
        <p:spPr>
          <a:xfrm>
            <a:off x="7357110" y="4367530"/>
            <a:ext cx="1214120" cy="1128395"/>
          </a:xfrm>
          <a:prstGeom prst="diamond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01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Company Introduction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Industry-leading Product and Application R&amp;D System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ha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set up a professional research and development team, built a modern laboratory, and established a joint laboratory with jiangnan university and other universities and research institutions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. As a result, we now have industry-leading r&amp;d capabilities.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02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R</a:t>
            </a:r>
            <a:r>
              <a:rPr lang="zh-CN" alt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＆</a:t>
            </a:r>
            <a:r>
              <a:rPr lang="en-US" altLang="zh-CN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D </a:t>
            </a: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  <a:sym typeface="+mn-ea"/>
              </a:rPr>
              <a:t>System</a:t>
            </a:r>
            <a:endParaRPr lang="en-US" altLang="zh-CN" sz="2800" b="1"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cs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02030" y="2220595"/>
            <a:ext cx="10451465" cy="4042410"/>
            <a:chOff x="1197" y="3241"/>
            <a:chExt cx="16459" cy="6366"/>
          </a:xfrm>
        </p:grpSpPr>
        <p:grpSp>
          <p:nvGrpSpPr>
            <p:cNvPr id="72" name="组合 71"/>
            <p:cNvGrpSpPr/>
            <p:nvPr/>
          </p:nvGrpSpPr>
          <p:grpSpPr>
            <a:xfrm>
              <a:off x="1197" y="3241"/>
              <a:ext cx="7560" cy="1863"/>
              <a:chOff x="741949" y="1511606"/>
              <a:chExt cx="4800600" cy="1183005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741949" y="1816770"/>
                <a:ext cx="701842" cy="701842"/>
              </a:xfrm>
              <a:prstGeom prst="ellipse">
                <a:avLst/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lt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1594119" y="1511606"/>
                <a:ext cx="296418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Full time R&amp;D Science</a:t>
                </a: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1594119" y="1864666"/>
                <a:ext cx="3948430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Education: Postgraduate or above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School: Food science major ranked top 5 in China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Experience: Over 8 years of R&amp;D experience in food industry</a:t>
                </a:r>
              </a:p>
            </p:txBody>
          </p:sp>
        </p:grpSp>
        <p:grpSp>
          <p:nvGrpSpPr>
            <p:cNvPr id="78" name="Group 12"/>
            <p:cNvGrpSpPr/>
            <p:nvPr/>
          </p:nvGrpSpPr>
          <p:grpSpPr>
            <a:xfrm>
              <a:off x="1197" y="5497"/>
              <a:ext cx="7559" cy="1586"/>
              <a:chOff x="741949" y="1511606"/>
              <a:chExt cx="4799965" cy="1007006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741949" y="1816770"/>
                <a:ext cx="701842" cy="701842"/>
              </a:xfrm>
              <a:prstGeom prst="ellipse">
                <a:avLst/>
              </a:prstGeom>
              <a:solidFill>
                <a:srgbClr val="8480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lt"/>
                </a:endParaRPr>
              </a:p>
            </p:txBody>
          </p:sp>
          <p:sp>
            <p:nvSpPr>
              <p:cNvPr id="82" name="文本框 14"/>
              <p:cNvSpPr txBox="1"/>
              <p:nvPr/>
            </p:nvSpPr>
            <p:spPr>
              <a:xfrm>
                <a:off x="1594119" y="1511606"/>
                <a:ext cx="232156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Strategy Consultants</a:t>
                </a:r>
              </a:p>
            </p:txBody>
          </p:sp>
          <p:sp>
            <p:nvSpPr>
              <p:cNvPr id="83" name="文本框 15"/>
              <p:cNvSpPr txBox="1"/>
              <p:nvPr/>
            </p:nvSpPr>
            <p:spPr>
              <a:xfrm>
                <a:off x="1594119" y="1864666"/>
                <a:ext cx="3947795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Professor，R&amp;D Scientists from World famous food enterprises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President of  industry associations</a:t>
                </a:r>
              </a:p>
            </p:txBody>
          </p:sp>
        </p:grpSp>
        <p:grpSp>
          <p:nvGrpSpPr>
            <p:cNvPr id="84" name="Group 18"/>
            <p:cNvGrpSpPr/>
            <p:nvPr/>
          </p:nvGrpSpPr>
          <p:grpSpPr>
            <a:xfrm>
              <a:off x="1197" y="7745"/>
              <a:ext cx="7542" cy="1863"/>
              <a:chOff x="741949" y="1511606"/>
              <a:chExt cx="4789170" cy="1183005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741949" y="1816770"/>
                <a:ext cx="701842" cy="701842"/>
              </a:xfrm>
              <a:prstGeom prst="ellipse">
                <a:avLst/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lt"/>
                </a:endParaRPr>
              </a:p>
            </p:txBody>
          </p:sp>
          <p:sp>
            <p:nvSpPr>
              <p:cNvPr id="88" name="文本框 20"/>
              <p:cNvSpPr txBox="1"/>
              <p:nvPr/>
            </p:nvSpPr>
            <p:spPr>
              <a:xfrm>
                <a:off x="1594119" y="1511606"/>
                <a:ext cx="337058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College-Enterprise Cooperation</a:t>
                </a:r>
              </a:p>
            </p:txBody>
          </p:sp>
          <p:sp>
            <p:nvSpPr>
              <p:cNvPr id="89" name="文本框 21"/>
              <p:cNvSpPr txBox="1"/>
              <p:nvPr/>
            </p:nvSpPr>
            <p:spPr>
              <a:xfrm>
                <a:off x="1594119" y="1864666"/>
                <a:ext cx="3937000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Jiangnan university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China Agricultural university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Nanchang university</a:t>
                </a:r>
              </a:p>
              <a:p>
                <a:pPr marL="171450" indent="-171450">
                  <a:lnSpc>
                    <a:spcPct val="100000"/>
                  </a:lnSpc>
                  <a:buFont typeface="Wingdings" panose="05000000000000000000" charset="0"/>
                  <a:buChar char="l"/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Zhejiang university</a:t>
                </a:r>
              </a:p>
            </p:txBody>
          </p:sp>
        </p:grpSp>
        <p:pic>
          <p:nvPicPr>
            <p:cNvPr id="90" name="图片 89" descr="C:/Users/38669/AppData/Local/Temp/picturescale_20200224172652/output_20200224172656.jpgoutput_20200224172656"/>
            <p:cNvPicPr>
              <a:picLocks noChangeAspect="1"/>
            </p:cNvPicPr>
            <p:nvPr/>
          </p:nvPicPr>
          <p:blipFill>
            <a:blip r:embed="rId5">
              <a:lum bright="6000"/>
            </a:blip>
            <a:srcRect t="3161" b="7882"/>
            <a:stretch>
              <a:fillRect/>
            </a:stretch>
          </p:blipFill>
          <p:spPr>
            <a:xfrm>
              <a:off x="13252" y="3435"/>
              <a:ext cx="4404" cy="2936"/>
            </a:xfrm>
            <a:prstGeom prst="rect">
              <a:avLst/>
            </a:prstGeom>
          </p:spPr>
        </p:pic>
        <p:pic>
          <p:nvPicPr>
            <p:cNvPr id="91" name="图片 90" descr="C:/Users/38669/AppData/Local/Temp/picturescale_20190821153023/output_20190821153024.jpgoutput_20190821153024"/>
            <p:cNvPicPr>
              <a:picLocks noChangeAspect="1"/>
            </p:cNvPicPr>
            <p:nvPr/>
          </p:nvPicPr>
          <p:blipFill>
            <a:blip r:embed="rId6">
              <a:lum bright="12000"/>
            </a:blip>
            <a:srcRect t="7014" r="9918" b="4925"/>
            <a:stretch>
              <a:fillRect/>
            </a:stretch>
          </p:blipFill>
          <p:spPr>
            <a:xfrm>
              <a:off x="8759" y="3448"/>
              <a:ext cx="4461" cy="2910"/>
            </a:xfrm>
            <a:prstGeom prst="rect">
              <a:avLst/>
            </a:prstGeom>
          </p:spPr>
        </p:pic>
        <p:pic>
          <p:nvPicPr>
            <p:cNvPr id="92" name="图片 91" descr="C:/Users/38669/AppData/Local/Temp/picturescale_20190821162130/output_20190821162132.jpgoutput_20190821162132"/>
            <p:cNvPicPr>
              <a:picLocks noChangeAspect="1"/>
            </p:cNvPicPr>
            <p:nvPr/>
          </p:nvPicPr>
          <p:blipFill>
            <a:blip r:embed="rId7">
              <a:lum bright="6000"/>
            </a:blip>
            <a:srcRect t="12623" r="11644"/>
            <a:stretch>
              <a:fillRect/>
            </a:stretch>
          </p:blipFill>
          <p:spPr>
            <a:xfrm>
              <a:off x="13266" y="6404"/>
              <a:ext cx="4376" cy="2977"/>
            </a:xfrm>
            <a:prstGeom prst="rect">
              <a:avLst/>
            </a:prstGeom>
          </p:spPr>
        </p:pic>
        <p:pic>
          <p:nvPicPr>
            <p:cNvPr id="93" name="图片 92" descr="CR5A1033"/>
            <p:cNvPicPr>
              <a:picLocks noChangeAspect="1"/>
            </p:cNvPicPr>
            <p:nvPr/>
          </p:nvPicPr>
          <p:blipFill>
            <a:blip r:embed="rId8">
              <a:lum bright="18000" contrast="12000"/>
            </a:blip>
            <a:stretch>
              <a:fillRect/>
            </a:stretch>
          </p:blipFill>
          <p:spPr>
            <a:xfrm>
              <a:off x="8757" y="6404"/>
              <a:ext cx="4463" cy="2975"/>
            </a:xfrm>
            <a:prstGeom prst="rect">
              <a:avLst/>
            </a:prstGeom>
          </p:spPr>
        </p:pic>
        <p:pic>
          <p:nvPicPr>
            <p:cNvPr id="95" name="图片 94" descr="3642957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63" y="3887"/>
              <a:ext cx="774" cy="774"/>
            </a:xfrm>
            <a:prstGeom prst="rect">
              <a:avLst/>
            </a:prstGeom>
          </p:spPr>
        </p:pic>
        <p:pic>
          <p:nvPicPr>
            <p:cNvPr id="96" name="图片 95" descr="3471145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63" y="6144"/>
              <a:ext cx="773" cy="773"/>
            </a:xfrm>
            <a:prstGeom prst="rect">
              <a:avLst/>
            </a:prstGeom>
          </p:spPr>
        </p:pic>
        <p:pic>
          <p:nvPicPr>
            <p:cNvPr id="98" name="图片 97" descr="3470905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34" y="8377"/>
              <a:ext cx="802" cy="80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Quality Control System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strictly control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the quality of products, from production to transportation, 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in order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to provide customers with assured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high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quality products and services.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 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03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Quality System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21055" y="1963420"/>
            <a:ext cx="10549890" cy="4556760"/>
            <a:chOff x="1025" y="2982"/>
            <a:chExt cx="16614" cy="7176"/>
          </a:xfrm>
        </p:grpSpPr>
        <p:grpSp>
          <p:nvGrpSpPr>
            <p:cNvPr id="19" name="组合 18"/>
            <p:cNvGrpSpPr/>
            <p:nvPr/>
          </p:nvGrpSpPr>
          <p:grpSpPr>
            <a:xfrm>
              <a:off x="1025" y="2982"/>
              <a:ext cx="3853" cy="6160"/>
              <a:chOff x="929681" y="1595766"/>
              <a:chExt cx="2943225" cy="470397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1" y="1595766"/>
                <a:ext cx="2942355" cy="1961570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929681" y="3272589"/>
                <a:ext cx="2942355" cy="401053"/>
              </a:xfrm>
              <a:prstGeom prst="rect">
                <a:avLst/>
              </a:prstGeom>
              <a:solidFill>
                <a:srgbClr val="8480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>
                    <a:ea typeface="思源黑体" panose="020B0400000000000000" pitchFamily="34" charset="-122"/>
                    <a:cs typeface="+mn-lt"/>
                  </a:rPr>
                  <a:t>Our </a:t>
                </a:r>
                <a:r>
                  <a:rPr lang="en-US" altLang="zh-CN" b="1">
                    <a:ea typeface="思源黑体" panose="020B0400000000000000" pitchFamily="34" charset="-122"/>
                    <a:cs typeface="+mn-lt"/>
                  </a:rPr>
                  <a:t>P</a:t>
                </a:r>
                <a:r>
                  <a:rPr lang="zh-CN" altLang="en-US" b="1">
                    <a:ea typeface="思源黑体" panose="020B0400000000000000" pitchFamily="34" charset="-122"/>
                    <a:cs typeface="+mn-lt"/>
                  </a:rPr>
                  <a:t>eople 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29681" y="3858271"/>
                <a:ext cx="2943225" cy="244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More than 15 years average working experience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6 full-time Senior Chemist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8 undergraduates and above </a:t>
                </a: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281" y="2982"/>
              <a:ext cx="3851" cy="6499"/>
              <a:chOff x="4578562" y="1595766"/>
              <a:chExt cx="2942355" cy="49628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8562" y="1595766"/>
                <a:ext cx="2942355" cy="196157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4578562" y="3272589"/>
                <a:ext cx="2942355" cy="401053"/>
              </a:xfrm>
              <a:prstGeom prst="rect">
                <a:avLst/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>
                    <a:ea typeface="思源黑体" panose="020B0400000000000000" pitchFamily="34" charset="-122"/>
                    <a:cs typeface="+mn-lt"/>
                  </a:rPr>
                  <a:t>Quality Control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578562" y="3858271"/>
                <a:ext cx="2941955" cy="2700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20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Strictly implement the quality management system HACCP, ISO 9001, ISO 22000, FSSC 22000, HALAL 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9535" y="2982"/>
              <a:ext cx="3851" cy="7177"/>
              <a:chOff x="8319963" y="1595766"/>
              <a:chExt cx="2942355" cy="548231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9963" y="1595766"/>
                <a:ext cx="2942355" cy="1961570"/>
              </a:xfrm>
              <a:prstGeom prst="rect">
                <a:avLst/>
              </a:prstGeom>
            </p:spPr>
          </p:pic>
          <p:sp>
            <p:nvSpPr>
              <p:cNvPr id="15" name="矩形 14"/>
              <p:cNvSpPr/>
              <p:nvPr/>
            </p:nvSpPr>
            <p:spPr>
              <a:xfrm>
                <a:off x="8319963" y="3272589"/>
                <a:ext cx="2942355" cy="401053"/>
              </a:xfrm>
              <a:prstGeom prst="rect">
                <a:avLst/>
              </a:prstGeom>
              <a:solidFill>
                <a:srgbClr val="8480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>
                    <a:ea typeface="思源黑体" panose="020B0400000000000000" pitchFamily="34" charset="-122"/>
                    <a:cs typeface="+mn-lt"/>
                  </a:rPr>
                  <a:t>Our </a:t>
                </a:r>
                <a:r>
                  <a:rPr lang="en-US" altLang="zh-CN" b="1">
                    <a:ea typeface="思源黑体" panose="020B0400000000000000" pitchFamily="34" charset="-122"/>
                    <a:cs typeface="+mn-lt"/>
                  </a:rPr>
                  <a:t>F</a:t>
                </a:r>
                <a:r>
                  <a:rPr lang="zh-CN" altLang="en-US" b="1">
                    <a:ea typeface="思源黑体" panose="020B0400000000000000" pitchFamily="34" charset="-122"/>
                    <a:cs typeface="+mn-lt"/>
                  </a:rPr>
                  <a:t>acility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319963" y="3858271"/>
                <a:ext cx="2941955" cy="321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National first-class instrument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S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end to the national legal inspection agency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F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ormulate a periodic verification plan 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D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aily cleaning of testing instrument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3789" y="2982"/>
              <a:ext cx="3851" cy="4123"/>
              <a:chOff x="8319963" y="1595766"/>
              <a:chExt cx="2942355" cy="314938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9963" y="1595766"/>
                <a:ext cx="2942355" cy="1961570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/>
            </p:nvSpPr>
            <p:spPr>
              <a:xfrm>
                <a:off x="8319963" y="3272589"/>
                <a:ext cx="2942355" cy="401053"/>
              </a:xfrm>
              <a:prstGeom prst="rect">
                <a:avLst/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b="1">
                    <a:ea typeface="思源黑体" panose="020B0400000000000000" pitchFamily="34" charset="-122"/>
                    <a:cs typeface="+mn-lt"/>
                  </a:rPr>
                  <a:t>Joint Test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8319963" y="3858271"/>
                <a:ext cx="2941955" cy="88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Factory Quality Lab.</a:t>
                </a:r>
              </a:p>
              <a:p>
                <a:pPr marL="171450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</a:rPr>
                  <a:t>Shanghai R&amp;D center 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Inspection before Shipment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strictly control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the quality of products, from production to transportation, 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in order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to provide customers with assured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high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quality products and services.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03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Quality System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387475" y="2184400"/>
            <a:ext cx="9416415" cy="3977005"/>
            <a:chOff x="2311" y="3404"/>
            <a:chExt cx="14829" cy="6263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9587" y="4645"/>
              <a:ext cx="25" cy="464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圆: 空心 5"/>
            <p:cNvSpPr/>
            <p:nvPr/>
          </p:nvSpPr>
          <p:spPr>
            <a:xfrm>
              <a:off x="9397" y="4261"/>
              <a:ext cx="404" cy="404"/>
            </a:xfrm>
            <a:prstGeom prst="donu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圆: 空心 6"/>
            <p:cNvSpPr/>
            <p:nvPr/>
          </p:nvSpPr>
          <p:spPr>
            <a:xfrm>
              <a:off x="9397" y="6970"/>
              <a:ext cx="404" cy="404"/>
            </a:xfrm>
            <a:prstGeom prst="donu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圆: 空心 7"/>
            <p:cNvSpPr/>
            <p:nvPr/>
          </p:nvSpPr>
          <p:spPr>
            <a:xfrm>
              <a:off x="9397" y="9263"/>
              <a:ext cx="404" cy="404"/>
            </a:xfrm>
            <a:prstGeom prst="donu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3" name="Group 8"/>
            <p:cNvGrpSpPr/>
            <p:nvPr/>
          </p:nvGrpSpPr>
          <p:grpSpPr>
            <a:xfrm>
              <a:off x="2311" y="3404"/>
              <a:ext cx="6442" cy="3899"/>
              <a:chOff x="1459833" y="1947700"/>
              <a:chExt cx="4090732" cy="2475910"/>
            </a:xfrm>
          </p:grpSpPr>
          <p:sp>
            <p:nvSpPr>
              <p:cNvPr id="34" name="矩形: 圆角 33"/>
              <p:cNvSpPr/>
              <p:nvPr/>
            </p:nvSpPr>
            <p:spPr>
              <a:xfrm>
                <a:off x="1892973" y="2310063"/>
                <a:ext cx="3657592" cy="211354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矩形: 圆角 34"/>
              <p:cNvSpPr/>
              <p:nvPr/>
            </p:nvSpPr>
            <p:spPr>
              <a:xfrm>
                <a:off x="2508386" y="1947700"/>
                <a:ext cx="2426766" cy="503687"/>
              </a:xfrm>
              <a:prstGeom prst="roundRect">
                <a:avLst>
                  <a:gd name="adj" fmla="val 46667"/>
                </a:avLst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600" b="1">
                    <a:ea typeface="思源黑体" panose="020B0400000000000000" pitchFamily="34" charset="-122"/>
                    <a:cs typeface="+mn-lt"/>
                  </a:rPr>
                  <a:t>Self-inspection</a:t>
                </a: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459833" y="2929689"/>
                <a:ext cx="874294" cy="874294"/>
              </a:xfrm>
              <a:prstGeom prst="ellipse">
                <a:avLst/>
              </a:prstGeom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8" name="文本框 13"/>
              <p:cNvSpPr txBox="1"/>
              <p:nvPr/>
            </p:nvSpPr>
            <p:spPr>
              <a:xfrm>
                <a:off x="2409793" y="2561745"/>
                <a:ext cx="3140710" cy="1706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Wingdings" panose="05000000000000000000" charset="0"/>
                  <a:buChar char="l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Quality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charset="0"/>
                  <a:buChar char="l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Quantity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charset="0"/>
                  <a:buChar char="l"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Package details (share cargo photo and video to clients before delivery)</a:t>
                </a:r>
              </a:p>
            </p:txBody>
          </p:sp>
        </p:grpSp>
        <p:sp>
          <p:nvSpPr>
            <p:cNvPr id="28" name="矩形: 圆角 27"/>
            <p:cNvSpPr/>
            <p:nvPr/>
          </p:nvSpPr>
          <p:spPr>
            <a:xfrm>
              <a:off x="10840" y="6339"/>
              <a:ext cx="6300" cy="332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12350" y="5768"/>
              <a:ext cx="3822" cy="793"/>
            </a:xfrm>
            <a:prstGeom prst="roundRect">
              <a:avLst>
                <a:gd name="adj" fmla="val 46667"/>
              </a:avLst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>
                  <a:ea typeface="思源黑体" panose="020B0400000000000000" pitchFamily="34" charset="-122"/>
                  <a:cs typeface="+mn-lt"/>
                </a:rPr>
                <a:t>Customer inspection</a:t>
              </a:r>
            </a:p>
          </p:txBody>
        </p:sp>
        <p:sp>
          <p:nvSpPr>
            <p:cNvPr id="30" name="椭圆 29"/>
            <p:cNvSpPr/>
            <p:nvPr/>
          </p:nvSpPr>
          <p:spPr>
            <a:xfrm>
              <a:off x="10155" y="7315"/>
              <a:ext cx="1377" cy="1377"/>
            </a:xfrm>
            <a:prstGeom prst="ellipse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文本框 20"/>
            <p:cNvSpPr txBox="1"/>
            <p:nvPr/>
          </p:nvSpPr>
          <p:spPr>
            <a:xfrm>
              <a:off x="11532" y="6470"/>
              <a:ext cx="5608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400000000000000" pitchFamily="34" charset="-122"/>
                  <a:cs typeface="+mn-lt"/>
                </a:rPr>
                <a:t>Support pre-shipment sample test before delivery (attached with our test method)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400000000000000" pitchFamily="34" charset="-122"/>
                  <a:cs typeface="+mn-lt"/>
                </a:rPr>
                <a:t>Support Client-designated third-party test (like：SGS,BV etc)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400000000000000" pitchFamily="34" charset="-122"/>
                  <a:cs typeface="+mn-lt"/>
                </a:rPr>
                <a:t>Support customer on-site inspection</a:t>
              </a:r>
            </a:p>
          </p:txBody>
        </p:sp>
        <p:pic>
          <p:nvPicPr>
            <p:cNvPr id="25" name="图片 24" descr="2153783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24" y="5162"/>
              <a:ext cx="951" cy="951"/>
            </a:xfrm>
            <a:prstGeom prst="rect">
              <a:avLst/>
            </a:prstGeom>
          </p:spPr>
        </p:pic>
        <p:pic>
          <p:nvPicPr>
            <p:cNvPr id="26" name="图片 25" descr="3635053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63" y="7523"/>
              <a:ext cx="960" cy="96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Certification System  Complies With Industry Standards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 has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abide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d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by food safety,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and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has been recognized and certified by Chinese and international institutions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. 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04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Certificate System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29640" y="2179955"/>
            <a:ext cx="10187305" cy="3945255"/>
            <a:chOff x="1578" y="3164"/>
            <a:chExt cx="16043" cy="6213"/>
          </a:xfrm>
        </p:grpSpPr>
        <p:pic>
          <p:nvPicPr>
            <p:cNvPr id="3" name="图片 2" descr="生产许可证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100" y="6099"/>
              <a:ext cx="2757" cy="3800"/>
            </a:xfrm>
            <a:prstGeom prst="rect">
              <a:avLst/>
            </a:prstGeom>
          </p:spPr>
        </p:pic>
        <p:pic>
          <p:nvPicPr>
            <p:cNvPr id="7" name="图片 6" descr="C:/Users/38669/AppData/Local/Temp/picturescale_20200306174155/output_20200306174158.pngoutput_202003061741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" y="3164"/>
              <a:ext cx="2318" cy="3281"/>
            </a:xfrm>
            <a:prstGeom prst="rect">
              <a:avLst/>
            </a:prstGeom>
          </p:spPr>
        </p:pic>
        <p:pic>
          <p:nvPicPr>
            <p:cNvPr id="9" name="图片 8" descr="C:/Users/38669/AppData/Local/Temp/picturescale_20200306174341/output_20200306174344.pngoutput_202003061743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1" y="3164"/>
              <a:ext cx="2317" cy="3281"/>
            </a:xfrm>
            <a:prstGeom prst="rect">
              <a:avLst/>
            </a:prstGeom>
          </p:spPr>
        </p:pic>
        <p:pic>
          <p:nvPicPr>
            <p:cNvPr id="10" name="图片 9" descr="C:/Users/38669/AppData/Local/Temp/picturescale_20200306174414/output_20200306174417.pngoutput_202003061744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2" y="3164"/>
              <a:ext cx="2317" cy="3281"/>
            </a:xfrm>
            <a:prstGeom prst="rect">
              <a:avLst/>
            </a:prstGeom>
          </p:spPr>
        </p:pic>
        <p:pic>
          <p:nvPicPr>
            <p:cNvPr id="34" name="图片 33" descr="HALAL-FOODMAT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3" y="6725"/>
              <a:ext cx="3046" cy="2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27" descr="ISO 22000 - FOODMAT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39" y="3164"/>
              <a:ext cx="2149" cy="29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图片 35" descr="FSSC 2200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10" y="6355"/>
              <a:ext cx="1978" cy="27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图片 36" descr="ISO900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42" y="6274"/>
              <a:ext cx="2055" cy="2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942" y="3231"/>
              <a:ext cx="2055" cy="28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164" y="3231"/>
              <a:ext cx="2054" cy="2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 descr="HACCP  - FOODMAT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76" y="3231"/>
              <a:ext cx="2059" cy="28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图片 34" descr="Kosher Certificate - FOODMATE_0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164" y="6274"/>
              <a:ext cx="2245" cy="2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513" y="6274"/>
              <a:ext cx="2109" cy="2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Setting of Evaluation Standards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implement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strict supplier access system, carry out strict screening and evaluation, from the source to ensure the quality of the product supply chain system.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05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Supply System</a:t>
            </a:r>
          </a:p>
        </p:txBody>
      </p:sp>
      <p:grpSp>
        <p:nvGrpSpPr>
          <p:cNvPr id="63" name="组合 62"/>
          <p:cNvGrpSpPr/>
          <p:nvPr/>
        </p:nvGrpSpPr>
        <p:grpSpPr>
          <a:xfrm>
            <a:off x="1232535" y="1795145"/>
            <a:ext cx="9726295" cy="4693285"/>
            <a:chOff x="2323" y="2568"/>
            <a:chExt cx="15317" cy="7391"/>
          </a:xfrm>
        </p:grpSpPr>
        <p:sp>
          <p:nvSpPr>
            <p:cNvPr id="3" name="圆角矩形 2"/>
            <p:cNvSpPr/>
            <p:nvPr/>
          </p:nvSpPr>
          <p:spPr>
            <a:xfrm>
              <a:off x="2324" y="2568"/>
              <a:ext cx="15316" cy="1349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a typeface="宋体" panose="02010600030101010101" pitchFamily="2" charset="-122"/>
                  <a:cs typeface="+mn-lt"/>
                  <a:sym typeface="+mn-ea"/>
                </a:rPr>
                <a:t>Comprehensive Management Capability</a:t>
              </a:r>
              <a:endParaRPr lang="en-US" altLang="en-US" sz="2000" b="1">
                <a:solidFill>
                  <a:schemeClr val="bg1"/>
                </a:solidFill>
                <a:ea typeface="宋体" panose="02010600030101010101" pitchFamily="2" charset="-122"/>
                <a:cs typeface="+mn-lt"/>
                <a:sym typeface="+mn-ea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861" y="3226"/>
              <a:ext cx="2107" cy="4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</a:rPr>
                <a:t>Organization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134" y="3226"/>
              <a:ext cx="2799" cy="4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</a:rPr>
                <a:t>Operation Plan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9099" y="3226"/>
              <a:ext cx="2799" cy="4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</a:rPr>
                <a:t>Human Resources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064" y="3226"/>
              <a:ext cx="2732" cy="4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</a:rPr>
                <a:t>Corporate Culture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4962" y="3226"/>
              <a:ext cx="1434" cy="4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</a:rPr>
                <a:t>Ethics</a:t>
              </a: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2324" y="4074"/>
              <a:ext cx="7513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Quality System</a:t>
              </a: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9992" y="4074"/>
              <a:ext cx="7647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Production Capacity</a:t>
              </a: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2729" y="4771"/>
              <a:ext cx="1400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cs typeface="+mn-lt"/>
                </a:rPr>
                <a:t>System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362" y="4771"/>
              <a:ext cx="2242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cs typeface="+mn-lt"/>
                </a:rPr>
                <a:t>Quality Control</a:t>
              </a: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6837" y="4771"/>
              <a:ext cx="2695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>
                  <a:cs typeface="+mn-lt"/>
                </a:rPr>
                <a:t>Quality Assurance</a:t>
              </a: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10117" y="4771"/>
              <a:ext cx="1972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cs typeface="+mn-lt"/>
                </a:rPr>
                <a:t>E</a:t>
              </a:r>
              <a:r>
                <a:rPr lang="zh-CN" altLang="en-US" sz="1400">
                  <a:cs typeface="+mn-lt"/>
                </a:rPr>
                <a:t>quipments</a:t>
              </a: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2208" y="4771"/>
              <a:ext cx="1515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C</a:t>
              </a:r>
              <a:r>
                <a:rPr sz="1400">
                  <a:cs typeface="+mn-lt"/>
                </a:rPr>
                <a:t>apacity</a:t>
              </a: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13842" y="4771"/>
              <a:ext cx="993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S</a:t>
              </a:r>
              <a:r>
                <a:rPr sz="1400">
                  <a:cs typeface="+mn-lt"/>
                </a:rPr>
                <a:t>hift </a:t>
              </a: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14954" y="4771"/>
              <a:ext cx="1110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B</a:t>
              </a:r>
              <a:r>
                <a:rPr sz="1400">
                  <a:cs typeface="+mn-lt"/>
                </a:rPr>
                <a:t>ottle</a:t>
              </a:r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16183" y="4771"/>
              <a:ext cx="1362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P</a:t>
              </a:r>
              <a:r>
                <a:rPr sz="1400">
                  <a:cs typeface="+mn-lt"/>
                </a:rPr>
                <a:t>rocess</a:t>
              </a: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24" y="5589"/>
              <a:ext cx="9417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Technology Development Capability</a:t>
              </a: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11898" y="5589"/>
              <a:ext cx="5741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Cost Control Capability</a:t>
              </a: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2457" y="6286"/>
              <a:ext cx="1841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>
                  <a:cs typeface="+mn-lt"/>
                </a:rPr>
                <a:t>R&amp;D </a:t>
              </a:r>
              <a:r>
                <a:rPr lang="en-US" altLang="zh-CN" sz="1200">
                  <a:cs typeface="+mn-lt"/>
                </a:rPr>
                <a:t>I</a:t>
              </a:r>
              <a:r>
                <a:rPr lang="zh-CN" altLang="en-US" sz="1200">
                  <a:cs typeface="+mn-lt"/>
                </a:rPr>
                <a:t>nvestment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4379" y="6286"/>
              <a:ext cx="1363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>
                  <a:cs typeface="+mn-lt"/>
                </a:rPr>
                <a:t>D</a:t>
              </a:r>
              <a:r>
                <a:rPr lang="zh-CN" altLang="en-US" sz="1000">
                  <a:cs typeface="+mn-lt"/>
                </a:rPr>
                <a:t>evelopers</a:t>
              </a: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12010" y="6286"/>
              <a:ext cx="2898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400">
                  <a:cs typeface="+mn-lt"/>
                </a:rPr>
                <a:t>Cost Reduction Plan </a:t>
              </a: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14963" y="6286"/>
              <a:ext cx="2579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400">
                  <a:cs typeface="+mn-lt"/>
                </a:rPr>
                <a:t>KPI Management</a:t>
              </a: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5823" y="6286"/>
              <a:ext cx="2934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D</a:t>
              </a:r>
              <a:r>
                <a:rPr sz="1400">
                  <a:cs typeface="+mn-lt"/>
                </a:rPr>
                <a:t>evelopment </a:t>
              </a:r>
              <a:r>
                <a:rPr lang="en-US" sz="1400">
                  <a:cs typeface="+mn-lt"/>
                </a:rPr>
                <a:t>S</a:t>
              </a:r>
              <a:r>
                <a:rPr sz="1400">
                  <a:cs typeface="+mn-lt"/>
                </a:rPr>
                <a:t>peed</a:t>
              </a:r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8838" y="6286"/>
              <a:ext cx="2807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T</a:t>
              </a:r>
              <a:r>
                <a:rPr sz="1400">
                  <a:cs typeface="+mn-lt"/>
                </a:rPr>
                <a:t>echnical </a:t>
              </a:r>
              <a:r>
                <a:rPr lang="en-US" sz="1400">
                  <a:cs typeface="+mn-lt"/>
                </a:rPr>
                <a:t>S</a:t>
              </a:r>
              <a:r>
                <a:rPr sz="1400">
                  <a:cs typeface="+mn-lt"/>
                </a:rPr>
                <a:t>ervices</a:t>
              </a: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23" y="8611"/>
              <a:ext cx="15316" cy="1349"/>
            </a:xfrm>
            <a:prstGeom prst="roundRect">
              <a:avLst/>
            </a:prstGeom>
            <a:solidFill>
              <a:srgbClr val="848083"/>
            </a:solidFill>
            <a:ln w="9525">
              <a:solidFill>
                <a:srgbClr val="84808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a typeface="宋体" panose="02010600030101010101" pitchFamily="2" charset="-122"/>
                  <a:cs typeface="+mn-lt"/>
                  <a:sym typeface="+mn-ea"/>
                </a:rPr>
                <a:t>Service</a:t>
              </a:r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3671" y="9270"/>
              <a:ext cx="2339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cs typeface="+mn-lt"/>
                </a:rPr>
                <a:t>D</a:t>
              </a:r>
              <a:r>
                <a:rPr lang="zh-CN" altLang="en-US" sz="1400">
                  <a:cs typeface="+mn-lt"/>
                </a:rPr>
                <a:t>elivery </a:t>
              </a:r>
              <a:r>
                <a:rPr lang="en-US" altLang="zh-CN" sz="1400">
                  <a:cs typeface="+mn-lt"/>
                </a:rPr>
                <a:t>Q</a:t>
              </a:r>
              <a:r>
                <a:rPr lang="zh-CN" altLang="en-US" sz="1400">
                  <a:cs typeface="+mn-lt"/>
                </a:rPr>
                <a:t>uality</a:t>
              </a: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6229" y="9271"/>
              <a:ext cx="1766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cs typeface="+mn-lt"/>
                </a:rPr>
                <a:t>T</a:t>
              </a:r>
              <a:r>
                <a:rPr lang="zh-CN" altLang="en-US" sz="1400">
                  <a:cs typeface="+mn-lt"/>
                </a:rPr>
                <a:t>imeliness</a:t>
              </a: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8196" y="9270"/>
              <a:ext cx="4606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cs typeface="+mn-lt"/>
                </a:rPr>
                <a:t>I</a:t>
              </a:r>
              <a:r>
                <a:rPr lang="zh-CN" altLang="en-US" sz="1400">
                  <a:cs typeface="+mn-lt"/>
                </a:rPr>
                <a:t>mprovement </a:t>
              </a:r>
              <a:r>
                <a:rPr lang="en-US" altLang="zh-CN" sz="1400">
                  <a:cs typeface="+mn-lt"/>
                </a:rPr>
                <a:t>M</a:t>
              </a:r>
              <a:r>
                <a:rPr lang="zh-CN" altLang="en-US" sz="1400">
                  <a:cs typeface="+mn-lt"/>
                </a:rPr>
                <a:t>ethods and </a:t>
              </a:r>
              <a:r>
                <a:rPr lang="en-US" altLang="zh-CN" sz="1400">
                  <a:cs typeface="+mn-lt"/>
                </a:rPr>
                <a:t>P</a:t>
              </a:r>
              <a:r>
                <a:rPr lang="zh-CN" altLang="en-US" sz="1400">
                  <a:cs typeface="+mn-lt"/>
                </a:rPr>
                <a:t>lans</a:t>
              </a:r>
            </a:p>
          </p:txBody>
        </p:sp>
        <p:sp>
          <p:nvSpPr>
            <p:cNvPr id="73" name="圆角矩形 72"/>
            <p:cNvSpPr/>
            <p:nvPr/>
          </p:nvSpPr>
          <p:spPr>
            <a:xfrm>
              <a:off x="13221" y="9270"/>
              <a:ext cx="3233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>
                  <a:cs typeface="+mn-lt"/>
                </a:rPr>
                <a:t>C</a:t>
              </a:r>
              <a:r>
                <a:rPr lang="zh-CN" altLang="en-US" sz="1400">
                  <a:cs typeface="+mn-lt"/>
                </a:rPr>
                <a:t>ustomer </a:t>
              </a:r>
              <a:r>
                <a:rPr lang="en-US" altLang="zh-CN" sz="1400">
                  <a:cs typeface="+mn-lt"/>
                </a:rPr>
                <a:t>S</a:t>
              </a:r>
              <a:r>
                <a:rPr lang="zh-CN" altLang="en-US" sz="1400">
                  <a:cs typeface="+mn-lt"/>
                </a:rPr>
                <a:t>atisfaction</a:t>
              </a:r>
            </a:p>
          </p:txBody>
        </p:sp>
        <p:sp>
          <p:nvSpPr>
            <p:cNvPr id="74" name="圆角矩形 73"/>
            <p:cNvSpPr/>
            <p:nvPr/>
          </p:nvSpPr>
          <p:spPr>
            <a:xfrm>
              <a:off x="2324" y="7088"/>
              <a:ext cx="7970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Financial Capability </a:t>
              </a: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10482" y="7088"/>
              <a:ext cx="7157" cy="1349"/>
            </a:xfrm>
            <a:prstGeom prst="roundRect">
              <a:avLst/>
            </a:prstGeom>
            <a:noFill/>
            <a:ln>
              <a:solidFill>
                <a:srgbClr val="84808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  <a:cs typeface="+mn-lt"/>
                  <a:sym typeface="+mn-ea"/>
                </a:rPr>
                <a:t>Communication Skills</a:t>
              </a:r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2457" y="7785"/>
              <a:ext cx="2219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200">
                  <a:cs typeface="+mn-lt"/>
                </a:rPr>
                <a:t>Financial Stability</a:t>
              </a: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10616" y="7785"/>
              <a:ext cx="1282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S</a:t>
              </a:r>
              <a:r>
                <a:rPr sz="1400">
                  <a:cs typeface="+mn-lt"/>
                </a:rPr>
                <a:t>peed </a:t>
              </a:r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13745" y="7785"/>
              <a:ext cx="1685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L</a:t>
              </a:r>
              <a:r>
                <a:rPr sz="1400">
                  <a:cs typeface="+mn-lt"/>
                </a:rPr>
                <a:t>anguage </a:t>
              </a:r>
            </a:p>
          </p:txBody>
        </p:sp>
        <p:sp>
          <p:nvSpPr>
            <p:cNvPr id="82" name="圆角矩形 81"/>
            <p:cNvSpPr/>
            <p:nvPr/>
          </p:nvSpPr>
          <p:spPr>
            <a:xfrm>
              <a:off x="4852" y="7785"/>
              <a:ext cx="2520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200">
                  <a:cs typeface="+mn-lt"/>
                </a:rPr>
                <a:t>Operating Capability</a:t>
              </a:r>
            </a:p>
          </p:txBody>
        </p:sp>
        <p:sp>
          <p:nvSpPr>
            <p:cNvPr id="83" name="圆角矩形 82"/>
            <p:cNvSpPr/>
            <p:nvPr/>
          </p:nvSpPr>
          <p:spPr>
            <a:xfrm>
              <a:off x="7548" y="7785"/>
              <a:ext cx="2570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200">
                  <a:cs typeface="+mn-lt"/>
                </a:rPr>
                <a:t>Financing Capability</a:t>
              </a:r>
            </a:p>
          </p:txBody>
        </p:sp>
        <p:sp>
          <p:nvSpPr>
            <p:cNvPr id="84" name="圆角矩形 83"/>
            <p:cNvSpPr/>
            <p:nvPr/>
          </p:nvSpPr>
          <p:spPr>
            <a:xfrm>
              <a:off x="12130" y="7785"/>
              <a:ext cx="1383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cs typeface="+mn-lt"/>
                </a:rPr>
                <a:t>A</a:t>
              </a:r>
              <a:r>
                <a:rPr sz="1400">
                  <a:cs typeface="+mn-lt"/>
                </a:rPr>
                <a:t>ttitude </a:t>
              </a: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15662" y="7785"/>
              <a:ext cx="1880" cy="491"/>
            </a:xfrm>
            <a:prstGeom prst="roundRect">
              <a:avLst/>
            </a:prstGeom>
            <a:solidFill>
              <a:srgbClr val="84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cs typeface="+mn-lt"/>
                </a:rPr>
                <a:t>I</a:t>
              </a:r>
              <a:r>
                <a:rPr sz="1000">
                  <a:cs typeface="+mn-lt"/>
                </a:rPr>
                <a:t>nformation </a:t>
              </a:r>
              <a:r>
                <a:rPr lang="en-US" sz="1000">
                  <a:cs typeface="+mn-lt"/>
                </a:rPr>
                <a:t>T</a:t>
              </a:r>
              <a:r>
                <a:rPr sz="1000">
                  <a:cs typeface="+mn-lt"/>
                </a:rPr>
                <a:t>echnology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Professional Suppliers Selection Procedure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Foodmate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follow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s</a:t>
            </a: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 a very strict supplier screening process to ensure that each selected supplier meets our inclusion criteria.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05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Supply System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74750" y="1810385"/>
            <a:ext cx="9843135" cy="4509770"/>
            <a:chOff x="1721" y="2805"/>
            <a:chExt cx="15501" cy="7102"/>
          </a:xfrm>
        </p:grpSpPr>
        <p:grpSp>
          <p:nvGrpSpPr>
            <p:cNvPr id="7" name="组合 6"/>
            <p:cNvGrpSpPr/>
            <p:nvPr/>
          </p:nvGrpSpPr>
          <p:grpSpPr>
            <a:xfrm>
              <a:off x="1721" y="2805"/>
              <a:ext cx="3709" cy="6393"/>
              <a:chOff x="1721" y="2805"/>
              <a:chExt cx="3709" cy="6393"/>
            </a:xfrm>
          </p:grpSpPr>
          <p:sp>
            <p:nvSpPr>
              <p:cNvPr id="12" name="五边形 11"/>
              <p:cNvSpPr/>
              <p:nvPr/>
            </p:nvSpPr>
            <p:spPr>
              <a:xfrm>
                <a:off x="1722" y="2805"/>
                <a:ext cx="3707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Existing Supplier</a:t>
                </a:r>
              </a:p>
            </p:txBody>
          </p:sp>
          <p:sp>
            <p:nvSpPr>
              <p:cNvPr id="15" name="五边形 14"/>
              <p:cNvSpPr/>
              <p:nvPr/>
            </p:nvSpPr>
            <p:spPr>
              <a:xfrm>
                <a:off x="1722" y="3932"/>
                <a:ext cx="3707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Purchasing BBS</a:t>
                </a:r>
              </a:p>
            </p:txBody>
          </p:sp>
          <p:sp>
            <p:nvSpPr>
              <p:cNvPr id="16" name="五边形 15"/>
              <p:cNvSpPr/>
              <p:nvPr/>
            </p:nvSpPr>
            <p:spPr>
              <a:xfrm>
                <a:off x="1722" y="5059"/>
                <a:ext cx="3707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Trade journals / Exhibitions</a:t>
                </a:r>
              </a:p>
            </p:txBody>
          </p:sp>
          <p:sp>
            <p:nvSpPr>
              <p:cNvPr id="27" name="五边形 26"/>
              <p:cNvSpPr/>
              <p:nvPr/>
            </p:nvSpPr>
            <p:spPr>
              <a:xfrm>
                <a:off x="1722" y="6186"/>
                <a:ext cx="3708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Upstream and downstream of suppliers</a:t>
                </a:r>
              </a:p>
            </p:txBody>
          </p:sp>
          <p:sp>
            <p:nvSpPr>
              <p:cNvPr id="30" name="五边形 29"/>
              <p:cNvSpPr/>
              <p:nvPr/>
            </p:nvSpPr>
            <p:spPr>
              <a:xfrm>
                <a:off x="1722" y="7313"/>
                <a:ext cx="3708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Network/ 3</a:t>
                </a:r>
                <a:r>
                  <a:rPr lang="zh-CN" altLang="en-US" sz="1400" baseline="300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rd</a:t>
                </a: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 Party</a:t>
                </a:r>
              </a:p>
            </p:txBody>
          </p:sp>
          <p:sp>
            <p:nvSpPr>
              <p:cNvPr id="17" name="五边形 16"/>
              <p:cNvSpPr/>
              <p:nvPr/>
            </p:nvSpPr>
            <p:spPr>
              <a:xfrm>
                <a:off x="1721" y="8440"/>
                <a:ext cx="3708" cy="759"/>
              </a:xfrm>
              <a:prstGeom prst="homePlate">
                <a:avLst/>
              </a:prstGeom>
              <a:noFill/>
              <a:ln>
                <a:solidFill>
                  <a:srgbClr val="8480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lt"/>
                  </a:rPr>
                  <a:t>Vendors Advertise</a:t>
                </a:r>
              </a:p>
            </p:txBody>
          </p:sp>
        </p:grpSp>
        <p:sp>
          <p:nvSpPr>
            <p:cNvPr id="33" name="燕尾形 32"/>
            <p:cNvSpPr/>
            <p:nvPr/>
          </p:nvSpPr>
          <p:spPr>
            <a:xfrm>
              <a:off x="5598" y="3218"/>
              <a:ext cx="3371" cy="5718"/>
            </a:xfrm>
            <a:prstGeom prst="chevron">
              <a:avLst>
                <a:gd name="adj" fmla="val 27024"/>
              </a:avLst>
            </a:prstGeom>
            <a:noFill/>
            <a:ln>
              <a:solidFill>
                <a:srgbClr val="E6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1400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5400000" scaled="0"/>
                </a:gradFill>
                <a:cs typeface="+mn-lt"/>
              </a:endParaRPr>
            </a:p>
          </p:txBody>
        </p:sp>
        <p:sp>
          <p:nvSpPr>
            <p:cNvPr id="42" name="燕尾形 41"/>
            <p:cNvSpPr/>
            <p:nvPr/>
          </p:nvSpPr>
          <p:spPr>
            <a:xfrm>
              <a:off x="8405" y="3565"/>
              <a:ext cx="3152" cy="4876"/>
            </a:xfrm>
            <a:prstGeom prst="chevron">
              <a:avLst>
                <a:gd name="adj" fmla="val 26015"/>
              </a:avLst>
            </a:prstGeom>
            <a:noFill/>
            <a:ln>
              <a:solidFill>
                <a:srgbClr val="E6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5400000" scaled="0"/>
                </a:gradFill>
                <a:cs typeface="+mn-lt"/>
              </a:endParaRPr>
            </a:p>
          </p:txBody>
        </p:sp>
        <p:sp>
          <p:nvSpPr>
            <p:cNvPr id="52" name="燕尾形 51"/>
            <p:cNvSpPr/>
            <p:nvPr/>
          </p:nvSpPr>
          <p:spPr>
            <a:xfrm>
              <a:off x="11129" y="3932"/>
              <a:ext cx="2678" cy="4140"/>
            </a:xfrm>
            <a:prstGeom prst="chevron">
              <a:avLst>
                <a:gd name="adj" fmla="val 27109"/>
              </a:avLst>
            </a:prstGeom>
            <a:noFill/>
            <a:ln>
              <a:solidFill>
                <a:srgbClr val="E60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1200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5400000" scaled="0"/>
                </a:gradFill>
                <a:cs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4262" y="4527"/>
              <a:ext cx="2961" cy="2950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cs typeface="+mn-lt"/>
                </a:rPr>
                <a:t>Qualified</a:t>
              </a:r>
            </a:p>
            <a:p>
              <a:pPr algn="ctr"/>
              <a:r>
                <a:rPr lang="en-US" altLang="zh-CN" b="1">
                  <a:cs typeface="+mn-lt"/>
                </a:rPr>
                <a:t>S</a:t>
              </a:r>
              <a:r>
                <a:rPr lang="zh-CN" altLang="en-US" b="1">
                  <a:cs typeface="+mn-lt"/>
                </a:rPr>
                <a:t>uppliers</a:t>
              </a:r>
            </a:p>
            <a:p>
              <a:pPr algn="ctr"/>
              <a:r>
                <a:rPr lang="en-US" altLang="zh-CN" b="1">
                  <a:cs typeface="+mn-lt"/>
                </a:rPr>
                <a:t>B</a:t>
              </a:r>
              <a:r>
                <a:rPr lang="zh-CN" altLang="en-US" b="1">
                  <a:cs typeface="+mn-lt"/>
                </a:rPr>
                <a:t>ase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5597" y="9199"/>
              <a:ext cx="2528" cy="708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400" b="1">
                  <a:cs typeface="+mn-lt"/>
                </a:rPr>
                <a:t>Supplier </a:t>
              </a:r>
              <a:r>
                <a:rPr lang="en-US" sz="1400" b="1">
                  <a:cs typeface="+mn-lt"/>
                </a:rPr>
                <a:t>S</a:t>
              </a:r>
              <a:r>
                <a:rPr sz="1400" b="1">
                  <a:cs typeface="+mn-lt"/>
                </a:rPr>
                <a:t>urvey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05" y="8666"/>
              <a:ext cx="2528" cy="709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400" b="1">
                  <a:cs typeface="+mn-lt"/>
                </a:rPr>
                <a:t>Supplier </a:t>
              </a:r>
              <a:r>
                <a:rPr lang="en-US" sz="1400" b="1">
                  <a:cs typeface="+mn-lt"/>
                </a:rPr>
                <a:t>S</a:t>
              </a:r>
              <a:r>
                <a:rPr sz="1400" b="1">
                  <a:cs typeface="+mn-lt"/>
                </a:rPr>
                <a:t>elf-checking </a:t>
              </a:r>
              <a:r>
                <a:rPr lang="en-US" sz="1400" b="1">
                  <a:cs typeface="+mn-lt"/>
                </a:rPr>
                <a:t>T</a:t>
              </a:r>
              <a:r>
                <a:rPr sz="1400" b="1">
                  <a:cs typeface="+mn-lt"/>
                </a:rPr>
                <a:t>able</a:t>
              </a: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1129" y="8227"/>
              <a:ext cx="2528" cy="709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1400" b="1">
                  <a:cs typeface="+mn-lt"/>
                </a:rPr>
                <a:t>Supplier </a:t>
              </a:r>
              <a:r>
                <a:rPr lang="en-US" sz="1400" b="1">
                  <a:cs typeface="+mn-lt"/>
                </a:rPr>
                <a:t>R</a:t>
              </a:r>
              <a:r>
                <a:rPr sz="1400" b="1">
                  <a:cs typeface="+mn-lt"/>
                </a:rPr>
                <a:t>eview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542" y="5494"/>
              <a:ext cx="200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Suppliers </a:t>
              </a:r>
              <a:r>
                <a:rPr lang="en-US" altLang="zh-CN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L</a:t>
              </a:r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ong </a:t>
              </a:r>
              <a:r>
                <a:rPr lang="en-US" altLang="zh-CN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L</a:t>
              </a:r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ist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273" y="5494"/>
              <a:ext cx="200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Suppliers </a:t>
              </a:r>
              <a:endParaRPr lang="zh-CN" altLang="en-US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5400000" scaled="0"/>
                </a:gradFill>
                <a:cs typeface="+mn-lt"/>
              </a:endParaRPr>
            </a:p>
            <a:p>
              <a:pPr algn="ctr"/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Short </a:t>
              </a:r>
              <a:r>
                <a:rPr lang="en-US" altLang="zh-CN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L</a:t>
              </a:r>
              <a:r>
                <a:rPr lang="zh-CN" altLang="en-US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ist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754" y="5542"/>
              <a:ext cx="231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S</a:t>
              </a:r>
              <a:r>
                <a:rPr lang="zh-CN" altLang="en-US" sz="16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ite </a:t>
              </a:r>
              <a:r>
                <a:rPr lang="en-US" altLang="zh-CN" sz="16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A</a:t>
              </a:r>
              <a:r>
                <a:rPr lang="zh-CN" altLang="en-US" sz="1600">
                  <a:gradFill>
                    <a:gsLst>
                      <a:gs pos="0">
                        <a:srgbClr val="A42826"/>
                      </a:gs>
                      <a:gs pos="100000">
                        <a:srgbClr val="DA251B"/>
                      </a:gs>
                    </a:gsLst>
                    <a:lin ang="5400000" scaled="0"/>
                  </a:gradFill>
                  <a:cs typeface="+mn-lt"/>
                  <a:sym typeface="+mn-ea"/>
                </a:rPr>
                <a:t>ssessment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3"/>
          <p:cNvSpPr/>
          <p:nvPr/>
        </p:nvSpPr>
        <p:spPr>
          <a:xfrm>
            <a:off x="1751965" y="6750050"/>
            <a:ext cx="10440000" cy="108000"/>
          </a:xfrm>
          <a:prstGeom prst="rect">
            <a:avLst/>
          </a:prstGeom>
          <a:solidFill>
            <a:srgbClr val="1F1A1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5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descr="Foodmat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570" y="181610"/>
            <a:ext cx="1240790" cy="512445"/>
          </a:xfrm>
          <a:prstGeom prst="rect">
            <a:avLst/>
          </a:prstGeom>
        </p:spPr>
      </p:pic>
      <p:sp>
        <p:nvSpPr>
          <p:cNvPr id="24" name="TextBox 6"/>
          <p:cNvSpPr txBox="1"/>
          <p:nvPr/>
        </p:nvSpPr>
        <p:spPr>
          <a:xfrm>
            <a:off x="0" y="6612890"/>
            <a:ext cx="17526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765">
              <a:lnSpc>
                <a:spcPct val="10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www.foodmategroup.com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665" y="751205"/>
            <a:ext cx="7649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charset="-122"/>
                <a:cs typeface="+mn-lt"/>
                <a:sym typeface="+mn-ea"/>
              </a:rPr>
              <a:t>Gobally Deployed Warehousing System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002030" y="1211580"/>
            <a:ext cx="1018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en-US" sz="1400">
                <a:ea typeface="微软雅黑" panose="020B0503020204020204" charset="-122"/>
                <a:cs typeface="+mn-lt"/>
                <a:sym typeface="+mn-ea"/>
              </a:rPr>
              <a:t>At present, Foodmate has 4 industrial application centers, one professional laboratory, 2 factories and 3 global warehousing centers. So far, Foodchem has provided professional services for 5,000 customers in 120 + countries and regions. 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cs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181610"/>
            <a:ext cx="11770798" cy="514552"/>
            <a:chOff x="83" y="3600"/>
            <a:chExt cx="31516" cy="2304"/>
          </a:xfrm>
        </p:grpSpPr>
        <p:sp>
          <p:nvSpPr>
            <p:cNvPr id="6" name="矩形 5"/>
            <p:cNvSpPr/>
            <p:nvPr/>
          </p:nvSpPr>
          <p:spPr>
            <a:xfrm>
              <a:off x="1695" y="3600"/>
              <a:ext cx="1375" cy="2303"/>
            </a:xfrm>
            <a:prstGeom prst="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B"/>
                </a:gs>
              </a:gsLst>
              <a:lin ang="0" scaled="0"/>
            </a:gradFill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2118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Stencil" panose="040409050D0802020404" charset="0"/>
                  <a:cs typeface="Stencil" panose="040409050D0802020404" charset="0"/>
                </a:rPr>
                <a:t>06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3" y="3600"/>
              <a:ext cx="2892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068" y="5904"/>
              <a:ext cx="28531" cy="0"/>
            </a:xfrm>
            <a:prstGeom prst="line">
              <a:avLst/>
            </a:prstGeom>
            <a:ln>
              <a:gradFill>
                <a:gsLst>
                  <a:gs pos="0">
                    <a:srgbClr val="A42826"/>
                  </a:gs>
                  <a:gs pos="100000">
                    <a:srgbClr val="DA251B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115060" y="167640"/>
            <a:ext cx="7536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800" b="1">
                <a:gradFill>
                  <a:gsLst>
                    <a:gs pos="0">
                      <a:srgbClr val="A42826"/>
                    </a:gs>
                    <a:gs pos="100000">
                      <a:srgbClr val="DA251B"/>
                    </a:gs>
                  </a:gsLst>
                  <a:lin ang="0" scaled="0"/>
                </a:gradFill>
                <a:cs typeface="+mn-lt"/>
              </a:rPr>
              <a:t>Warehousing System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73760" y="1979295"/>
            <a:ext cx="10443845" cy="4388485"/>
            <a:chOff x="1193" y="2943"/>
            <a:chExt cx="16447" cy="6911"/>
          </a:xfrm>
        </p:grpSpPr>
        <p:pic>
          <p:nvPicPr>
            <p:cNvPr id="4" name="图片 3" descr="364162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98" y="3883"/>
              <a:ext cx="10899" cy="5399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3119" y="2944"/>
              <a:ext cx="7057" cy="530"/>
              <a:chOff x="2513" y="3147"/>
              <a:chExt cx="7057" cy="530"/>
            </a:xfrm>
          </p:grpSpPr>
          <p:sp>
            <p:nvSpPr>
              <p:cNvPr id="3" name="文本框 14"/>
              <p:cNvSpPr txBox="1"/>
              <p:nvPr/>
            </p:nvSpPr>
            <p:spPr>
              <a:xfrm>
                <a:off x="4214" y="3147"/>
                <a:ext cx="3656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Warehouse </a:t>
                </a:r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L</a:t>
                </a:r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ocation</a:t>
                </a: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2513" y="3412"/>
                <a:ext cx="1701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7870" y="3412"/>
                <a:ext cx="1701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 descr="21537892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88" y="5395"/>
              <a:ext cx="545" cy="545"/>
            </a:xfrm>
            <a:prstGeom prst="rect">
              <a:avLst/>
            </a:prstGeom>
          </p:spPr>
        </p:pic>
        <p:pic>
          <p:nvPicPr>
            <p:cNvPr id="14" name="图片 13" descr="21537892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40" y="4917"/>
              <a:ext cx="545" cy="545"/>
            </a:xfrm>
            <a:prstGeom prst="rect">
              <a:avLst/>
            </a:prstGeom>
          </p:spPr>
        </p:pic>
        <p:pic>
          <p:nvPicPr>
            <p:cNvPr id="15" name="图片 14" descr="2025379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46" y="4989"/>
              <a:ext cx="531" cy="822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193" y="8421"/>
              <a:ext cx="1926" cy="1383"/>
              <a:chOff x="1198" y="7899"/>
              <a:chExt cx="1926" cy="1383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1198" y="7899"/>
                <a:ext cx="1927" cy="544"/>
                <a:chOff x="4627" y="9181"/>
                <a:chExt cx="1927" cy="544"/>
              </a:xfrm>
            </p:grpSpPr>
            <p:pic>
              <p:nvPicPr>
                <p:cNvPr id="16" name="图片 15" descr="2153789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7" y="9181"/>
                  <a:ext cx="545" cy="545"/>
                </a:xfrm>
                <a:prstGeom prst="rect">
                  <a:avLst/>
                </a:prstGeom>
              </p:spPr>
            </p:pic>
            <p:sp>
              <p:nvSpPr>
                <p:cNvPr id="17" name="文本框 16"/>
                <p:cNvSpPr txBox="1"/>
                <p:nvPr/>
              </p:nvSpPr>
              <p:spPr>
                <a:xfrm>
                  <a:off x="5172" y="9237"/>
                  <a:ext cx="1382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思源黑体" panose="020B0400000000000000" pitchFamily="34" charset="-122"/>
                      <a:cs typeface="+mn-lt"/>
                    </a:rPr>
                    <a:t>Abroad</a:t>
                  </a:r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1198" y="8460"/>
                <a:ext cx="1913" cy="822"/>
                <a:chOff x="7083" y="9043"/>
                <a:chExt cx="1913" cy="822"/>
              </a:xfrm>
            </p:grpSpPr>
            <p:pic>
              <p:nvPicPr>
                <p:cNvPr id="18" name="图片 17" descr="2025379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3" y="9043"/>
                  <a:ext cx="531" cy="822"/>
                </a:xfrm>
                <a:prstGeom prst="rect">
                  <a:avLst/>
                </a:prstGeom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7614" y="9237"/>
                  <a:ext cx="1382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思源黑体" panose="020B0400000000000000" pitchFamily="34" charset="-122"/>
                      <a:cs typeface="+mn-lt"/>
                    </a:rPr>
                    <a:t>China</a:t>
                  </a:r>
                </a:p>
              </p:txBody>
            </p:sp>
          </p:grpSp>
        </p:grpSp>
        <p:pic>
          <p:nvPicPr>
            <p:cNvPr id="20" name="图片 19" descr="2025379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66" y="5256"/>
              <a:ext cx="531" cy="822"/>
            </a:xfrm>
            <a:prstGeom prst="rect">
              <a:avLst/>
            </a:prstGeom>
          </p:spPr>
        </p:pic>
        <p:pic>
          <p:nvPicPr>
            <p:cNvPr id="25" name="图片 24" descr="2025379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5" y="5592"/>
              <a:ext cx="531" cy="822"/>
            </a:xfrm>
            <a:prstGeom prst="rect">
              <a:avLst/>
            </a:prstGeom>
          </p:spPr>
        </p:pic>
        <p:pic>
          <p:nvPicPr>
            <p:cNvPr id="26" name="图片 25" descr="2025379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66" y="5801"/>
              <a:ext cx="531" cy="822"/>
            </a:xfrm>
            <a:prstGeom prst="rect">
              <a:avLst/>
            </a:prstGeom>
          </p:spPr>
        </p:pic>
        <p:pic>
          <p:nvPicPr>
            <p:cNvPr id="27" name="图片 26" descr="20253798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76" y="5524"/>
              <a:ext cx="531" cy="82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988" y="4979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 L.A. USA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896" y="4496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European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347" y="4773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Tianjin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397" y="5328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Qingdao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505" y="5811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Jiujiang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67" y="6414"/>
              <a:ext cx="183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Shanghai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397" y="5753"/>
              <a:ext cx="20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E60012"/>
                  </a:solidFill>
                  <a:ea typeface="思源黑体" panose="020B0400000000000000" pitchFamily="34" charset="-122"/>
                  <a:cs typeface="+mn-lt"/>
                </a:rPr>
                <a:t>SFTZ(Shanghai Free Trade Zone)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2850" y="2943"/>
              <a:ext cx="4790" cy="531"/>
              <a:chOff x="3647" y="3147"/>
              <a:chExt cx="4790" cy="531"/>
            </a:xfrm>
          </p:grpSpPr>
          <p:sp>
            <p:nvSpPr>
              <p:cNvPr id="39" name="文本框 14"/>
              <p:cNvSpPr txBox="1"/>
              <p:nvPr/>
            </p:nvSpPr>
            <p:spPr>
              <a:xfrm>
                <a:off x="4214" y="3147"/>
                <a:ext cx="3656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Warehouse 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思源黑体" panose="020B0400000000000000" pitchFamily="34" charset="-122"/>
                    <a:cs typeface="+mn-lt"/>
                  </a:rPr>
                  <a:t>Capacity</a:t>
                </a:r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>
                <a:off x="3647" y="3413"/>
                <a:ext cx="567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7870" y="3412"/>
                <a:ext cx="567" cy="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/>
          </p:nvSpPr>
          <p:spPr>
            <a:xfrm>
              <a:off x="12850" y="3751"/>
              <a:ext cx="4790" cy="4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 b="1"/>
                <a:t>AREA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/>
                <a:t>Over 6,000 square meters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endParaRPr lang="en-US" altLang="zh-CN" sz="1400"/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 b="1"/>
                <a:t>Storage Capacity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/>
                <a:t>Over 5,000 tons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endParaRPr lang="en-US" altLang="zh-CN" sz="1400"/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 b="1"/>
                <a:t>Warehouse Site Management</a:t>
              </a:r>
              <a:endParaRPr lang="en-US" altLang="zh-CN" sz="1400"/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/>
                <a:t>stereoscopic warehouse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endParaRPr lang="en-US" altLang="zh-CN" sz="1400"/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 b="1"/>
                <a:t>Warehouse Information Management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/>
                <a:t>The world's leading WMS system</a:t>
              </a:r>
            </a:p>
            <a:p>
              <a:pPr indent="0" algn="ctr">
                <a:lnSpc>
                  <a:spcPct val="100000"/>
                </a:lnSpc>
                <a:buFont typeface="Wingdings" panose="05000000000000000000" charset="0"/>
                <a:buNone/>
              </a:pPr>
              <a:r>
                <a:rPr lang="en-US" altLang="zh-CN" sz="1400"/>
                <a:t>Bar code management</a:t>
              </a: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1">
              <a:lum bright="18000" contrast="6000"/>
            </a:blip>
            <a:srcRect l="-188"/>
            <a:stretch>
              <a:fillRect/>
            </a:stretch>
          </p:blipFill>
          <p:spPr>
            <a:xfrm>
              <a:off x="6945" y="8540"/>
              <a:ext cx="3930" cy="1284"/>
            </a:xfrm>
            <a:prstGeom prst="rect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2"/>
            <a:srcRect l="87" t="2937" b="9368"/>
            <a:stretch>
              <a:fillRect/>
            </a:stretch>
          </p:blipFill>
          <p:spPr>
            <a:xfrm>
              <a:off x="11107" y="8540"/>
              <a:ext cx="3979" cy="1295"/>
            </a:xfrm>
            <a:prstGeom prst="rect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3"/>
            <a:srcRect r="2132"/>
            <a:stretch>
              <a:fillRect/>
            </a:stretch>
          </p:blipFill>
          <p:spPr>
            <a:xfrm>
              <a:off x="15318" y="8520"/>
              <a:ext cx="2321" cy="1334"/>
            </a:xfrm>
            <a:prstGeom prst="rect">
              <a:avLst/>
            </a:prstGeom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Office PowerPoint</Application>
  <PresentationFormat>宽屏</PresentationFormat>
  <Paragraphs>222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Times New Roman</vt:lpstr>
      <vt:lpstr>Arial</vt:lpstr>
      <vt:lpstr>Calibri</vt:lpstr>
      <vt:lpstr>微软雅黑</vt:lpstr>
      <vt:lpstr>Stencil</vt:lpstr>
      <vt:lpstr>Wingdings</vt:lpstr>
      <vt:lpstr>腾祥凌黑简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红果爱妈妈</dc:creator>
  <cp:lastModifiedBy>PC</cp:lastModifiedBy>
  <cp:revision>48</cp:revision>
  <dcterms:created xsi:type="dcterms:W3CDTF">2020-01-12T16:24:00Z</dcterms:created>
  <dcterms:modified xsi:type="dcterms:W3CDTF">2020-09-04T06:56:47Z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