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handoutMasters/handoutMaster1.xml" ContentType="application/vnd.openxmlformats-officedocument.presentationml.handoutMaster+xml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25.svg" ContentType="image/svg+xml"/>
  <Override PartName="/ppt/media/image26.svg" ContentType="image/svg+xml"/>
  <Override PartName="/ppt/media/image27.svg" ContentType="image/svg+xml"/>
  <Override PartName="/ppt/media/image28.svg" ContentType="image/svg+xml"/>
  <Override PartName="/ppt/media/image29.svg" ContentType="image/svg+xml"/>
  <Override PartName="/ppt/media/image3.svg" ContentType="image/svg+xml"/>
  <Override PartName="/ppt/media/image30.svg" ContentType="image/svg+xml"/>
  <Override PartName="/ppt/media/image31.svg" ContentType="image/svg+xml"/>
  <Override PartName="/ppt/media/image32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7" r:id="rId3"/>
    <p:sldId id="325" r:id="rId5"/>
    <p:sldId id="303" r:id="rId6"/>
    <p:sldId id="334" r:id="rId7"/>
    <p:sldId id="339" r:id="rId8"/>
    <p:sldId id="341" r:id="rId9"/>
    <p:sldId id="342" r:id="rId10"/>
    <p:sldId id="352" r:id="rId11"/>
    <p:sldId id="336" r:id="rId12"/>
    <p:sldId id="353" r:id="rId13"/>
    <p:sldId id="356" r:id="rId14"/>
    <p:sldId id="357" r:id="rId15"/>
    <p:sldId id="302" r:id="rId16"/>
  </p:sldIdLst>
  <p:sldSz cx="12192000" cy="6858000"/>
  <p:notesSz cx="6858000" cy="9144000"/>
  <p:embeddedFontLst>
    <p:embeddedFont>
      <p:font typeface="等线" panose="02010600030101010101" charset="-122"/>
      <p:regular r:id="rId22"/>
    </p:embeddedFont>
    <p:embeddedFont>
      <p:font typeface="微软雅黑" panose="020B0503020204020204" charset="-122"/>
      <p:regular r:id="rId23"/>
    </p:embeddedFont>
    <p:embeddedFont>
      <p:font typeface="Impact" panose="020B0806030902050204" charset="0"/>
      <p:regular r:id="rId24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AB1A"/>
    <a:srgbClr val="FFFFFF"/>
    <a:srgbClr val="DA251C"/>
    <a:srgbClr val="A42826"/>
    <a:srgbClr val="E60012"/>
    <a:srgbClr val="595959"/>
    <a:srgbClr val="F8F8F8"/>
    <a:srgbClr val="848083"/>
    <a:srgbClr val="BD212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59"/>
        <p:guide pos="39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font" Target="fonts/font3.fntdata"/><Relationship Id="rId23" Type="http://schemas.openxmlformats.org/officeDocument/2006/relationships/font" Target="fonts/font2.fntdata"/><Relationship Id="rId22" Type="http://schemas.openxmlformats.org/officeDocument/2006/relationships/font" Target="fonts/font1.fntdata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20955" y="-635"/>
            <a:ext cx="10080000" cy="180000"/>
          </a:xfrm>
          <a:prstGeom prst="rect">
            <a:avLst/>
          </a:prstGeom>
          <a:gradFill>
            <a:gsLst>
              <a:gs pos="0">
                <a:srgbClr val="A42826"/>
              </a:gs>
              <a:gs pos="100000">
                <a:srgbClr val="DA25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3371850" y="6750050"/>
            <a:ext cx="8820000" cy="108000"/>
          </a:xfrm>
          <a:prstGeom prst="rect">
            <a:avLst/>
          </a:prstGeom>
          <a:solidFill>
            <a:srgbClr val="84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TextBox 6"/>
          <p:cNvSpPr txBox="1"/>
          <p:nvPr userDrawn="1"/>
        </p:nvSpPr>
        <p:spPr>
          <a:xfrm>
            <a:off x="994410" y="6443980"/>
            <a:ext cx="33470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lnSpc>
                <a:spcPct val="15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www.foodmategroup.com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0437495" y="124460"/>
            <a:ext cx="1329690" cy="579120"/>
            <a:chOff x="11181" y="841"/>
            <a:chExt cx="4145" cy="1806"/>
          </a:xfrm>
        </p:grpSpPr>
        <p:pic>
          <p:nvPicPr>
            <p:cNvPr id="3" name="图片 2" descr="Foodmate 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6" y="841"/>
              <a:ext cx="3310" cy="1368"/>
            </a:xfrm>
            <a:prstGeom prst="rect">
              <a:avLst/>
            </a:prstGeom>
          </p:spPr>
        </p:pic>
        <p:sp>
          <p:nvSpPr>
            <p:cNvPr id="7" name="圆角矩形 6"/>
            <p:cNvSpPr/>
            <p:nvPr/>
          </p:nvSpPr>
          <p:spPr>
            <a:xfrm>
              <a:off x="11770" y="2008"/>
              <a:ext cx="3366" cy="542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900"/>
            </a:p>
          </p:txBody>
        </p:sp>
        <p:pic>
          <p:nvPicPr>
            <p:cNvPr id="16" name="图片 15" descr="组 1 拷贝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1" y="1011"/>
              <a:ext cx="928" cy="1636"/>
            </a:xfrm>
            <a:prstGeom prst="rect">
              <a:avLst/>
            </a:prstGeom>
          </p:spPr>
        </p:pic>
        <p:sp>
          <p:nvSpPr>
            <p:cNvPr id="9" name="TextBox 6"/>
            <p:cNvSpPr txBox="1"/>
            <p:nvPr/>
          </p:nvSpPr>
          <p:spPr>
            <a:xfrm>
              <a:off x="11942" y="1892"/>
              <a:ext cx="3333" cy="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913765">
                <a:lnSpc>
                  <a:spcPct val="150000"/>
                </a:lnSpc>
              </a:pPr>
              <a:r>
                <a:rPr lang="en-US" sz="6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  <a:cs typeface="+mn-lt"/>
                  <a:sym typeface="+mn-ea"/>
                </a:rPr>
                <a:t>Customer Service Center</a:t>
              </a:r>
              <a:endParaRPr lang="en-US" sz="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20955" y="-635"/>
            <a:ext cx="10080000" cy="180000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2832100" y="6750050"/>
            <a:ext cx="9360000" cy="108000"/>
          </a:xfrm>
          <a:prstGeom prst="rect">
            <a:avLst/>
          </a:prstGeom>
          <a:solidFill>
            <a:srgbClr val="84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TextBox 6"/>
          <p:cNvSpPr txBox="1"/>
          <p:nvPr userDrawn="1"/>
        </p:nvSpPr>
        <p:spPr>
          <a:xfrm>
            <a:off x="994410" y="6443980"/>
            <a:ext cx="33470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lnSpc>
                <a:spcPct val="15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www.foodchem.com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2" name="图片 1" descr="客户服务中心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7495" y="179070"/>
            <a:ext cx="1230630" cy="52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-20955" y="-635"/>
            <a:ext cx="10080000" cy="180000"/>
          </a:xfrm>
          <a:prstGeom prst="rect">
            <a:avLst/>
          </a:prstGeom>
          <a:solidFill>
            <a:srgbClr val="E6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2832100" y="6750050"/>
            <a:ext cx="9360000" cy="108000"/>
          </a:xfrm>
          <a:prstGeom prst="rect">
            <a:avLst/>
          </a:prstGeom>
          <a:solidFill>
            <a:srgbClr val="84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TextBox 6"/>
          <p:cNvSpPr txBox="1"/>
          <p:nvPr userDrawn="1"/>
        </p:nvSpPr>
        <p:spPr>
          <a:xfrm>
            <a:off x="994410" y="6443980"/>
            <a:ext cx="334708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lnSpc>
                <a:spcPct val="150000"/>
              </a:lnSpc>
            </a:pP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www.foodchem.com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2" name="图片 1" descr="客户服务中心logo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37495" y="179070"/>
            <a:ext cx="1230630" cy="525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56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5.xml"/><Relationship Id="rId18" Type="http://schemas.openxmlformats.org/officeDocument/2006/relationships/tags" Target="../tags/tag54.xml"/><Relationship Id="rId17" Type="http://schemas.openxmlformats.org/officeDocument/2006/relationships/tags" Target="../tags/tag53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57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6.xml"/><Relationship Id="rId7" Type="http://schemas.openxmlformats.org/officeDocument/2006/relationships/image" Target="../media/image2.png"/><Relationship Id="rId6" Type="http://schemas.openxmlformats.org/officeDocument/2006/relationships/image" Target="../media/image32.svg"/><Relationship Id="rId5" Type="http://schemas.openxmlformats.org/officeDocument/2006/relationships/image" Target="../media/image37.png"/><Relationship Id="rId4" Type="http://schemas.openxmlformats.org/officeDocument/2006/relationships/image" Target="../media/image31.svg"/><Relationship Id="rId3" Type="http://schemas.openxmlformats.org/officeDocument/2006/relationships/image" Target="../media/image36.png"/><Relationship Id="rId2" Type="http://schemas.openxmlformats.org/officeDocument/2006/relationships/image" Target="../media/image30.svg"/><Relationship Id="rId10" Type="http://schemas.openxmlformats.org/officeDocument/2006/relationships/notesSlide" Target="../notesSlides/notesSlide9.xml"/><Relationship Id="rId1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7.xml"/><Relationship Id="rId7" Type="http://schemas.openxmlformats.org/officeDocument/2006/relationships/image" Target="../media/image2.png"/><Relationship Id="rId6" Type="http://schemas.openxmlformats.org/officeDocument/2006/relationships/image" Target="../media/image32.svg"/><Relationship Id="rId5" Type="http://schemas.openxmlformats.org/officeDocument/2006/relationships/image" Target="../media/image37.png"/><Relationship Id="rId4" Type="http://schemas.openxmlformats.org/officeDocument/2006/relationships/image" Target="../media/image31.svg"/><Relationship Id="rId3" Type="http://schemas.openxmlformats.org/officeDocument/2006/relationships/image" Target="../media/image36.png"/><Relationship Id="rId2" Type="http://schemas.openxmlformats.org/officeDocument/2006/relationships/image" Target="../media/image30.sv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4.svg"/><Relationship Id="rId7" Type="http://schemas.openxmlformats.org/officeDocument/2006/relationships/image" Target="../media/image9.png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2.svg"/><Relationship Id="rId3" Type="http://schemas.openxmlformats.org/officeDocument/2006/relationships/image" Target="../media/image7.png"/><Relationship Id="rId2" Type="http://schemas.openxmlformats.org/officeDocument/2006/relationships/image" Target="../media/image1.svg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58.xml"/><Relationship Id="rId10" Type="http://schemas.openxmlformats.org/officeDocument/2006/relationships/image" Target="../media/image5.sv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svg"/><Relationship Id="rId8" Type="http://schemas.openxmlformats.org/officeDocument/2006/relationships/image" Target="../media/image14.png"/><Relationship Id="rId7" Type="http://schemas.openxmlformats.org/officeDocument/2006/relationships/image" Target="../media/image8.svg"/><Relationship Id="rId6" Type="http://schemas.openxmlformats.org/officeDocument/2006/relationships/image" Target="../media/image13.png"/><Relationship Id="rId5" Type="http://schemas.openxmlformats.org/officeDocument/2006/relationships/image" Target="../media/image7.svg"/><Relationship Id="rId4" Type="http://schemas.openxmlformats.org/officeDocument/2006/relationships/image" Target="../media/image12.png"/><Relationship Id="rId3" Type="http://schemas.openxmlformats.org/officeDocument/2006/relationships/image" Target="../media/image6.svg"/><Relationship Id="rId2" Type="http://schemas.openxmlformats.org/officeDocument/2006/relationships/image" Target="../media/image11.png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3.svg"/><Relationship Id="rId7" Type="http://schemas.openxmlformats.org/officeDocument/2006/relationships/image" Target="../media/image18.png"/><Relationship Id="rId6" Type="http://schemas.openxmlformats.org/officeDocument/2006/relationships/image" Target="../media/image12.svg"/><Relationship Id="rId5" Type="http://schemas.openxmlformats.org/officeDocument/2006/relationships/image" Target="../media/image17.png"/><Relationship Id="rId4" Type="http://schemas.openxmlformats.org/officeDocument/2006/relationships/image" Target="../media/image11.svg"/><Relationship Id="rId3" Type="http://schemas.openxmlformats.org/officeDocument/2006/relationships/image" Target="../media/image16.png"/><Relationship Id="rId2" Type="http://schemas.openxmlformats.org/officeDocument/2006/relationships/image" Target="../media/image10.sv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61.xml"/><Relationship Id="rId12" Type="http://schemas.openxmlformats.org/officeDocument/2006/relationships/image" Target="../media/image15.svg"/><Relationship Id="rId11" Type="http://schemas.openxmlformats.org/officeDocument/2006/relationships/image" Target="../media/image20.png"/><Relationship Id="rId10" Type="http://schemas.openxmlformats.org/officeDocument/2006/relationships/image" Target="../media/image14.sv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2.xml"/><Relationship Id="rId4" Type="http://schemas.openxmlformats.org/officeDocument/2006/relationships/image" Target="../media/image17.svg"/><Relationship Id="rId3" Type="http://schemas.openxmlformats.org/officeDocument/2006/relationships/image" Target="../media/image22.png"/><Relationship Id="rId2" Type="http://schemas.openxmlformats.org/officeDocument/2006/relationships/image" Target="../media/image16.svg"/><Relationship Id="rId1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0.svg"/><Relationship Id="rId7" Type="http://schemas.openxmlformats.org/officeDocument/2006/relationships/image" Target="../media/image25.png"/><Relationship Id="rId6" Type="http://schemas.openxmlformats.org/officeDocument/2006/relationships/image" Target="../media/image12.svg"/><Relationship Id="rId5" Type="http://schemas.openxmlformats.org/officeDocument/2006/relationships/image" Target="../media/image17.png"/><Relationship Id="rId4" Type="http://schemas.openxmlformats.org/officeDocument/2006/relationships/image" Target="../media/image19.svg"/><Relationship Id="rId3" Type="http://schemas.openxmlformats.org/officeDocument/2006/relationships/image" Target="../media/image24.png"/><Relationship Id="rId2" Type="http://schemas.openxmlformats.org/officeDocument/2006/relationships/image" Target="../media/image18.sv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3.xml"/><Relationship Id="rId10" Type="http://schemas.openxmlformats.org/officeDocument/2006/relationships/image" Target="../media/image21.sv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image" Target="../media/image24.svg"/><Relationship Id="rId7" Type="http://schemas.openxmlformats.org/officeDocument/2006/relationships/image" Target="../media/image29.png"/><Relationship Id="rId6" Type="http://schemas.openxmlformats.org/officeDocument/2006/relationships/image" Target="../media/image3.svg"/><Relationship Id="rId5" Type="http://schemas.openxmlformats.org/officeDocument/2006/relationships/image" Target="../media/image8.png"/><Relationship Id="rId4" Type="http://schemas.openxmlformats.org/officeDocument/2006/relationships/image" Target="../media/image23.svg"/><Relationship Id="rId3" Type="http://schemas.openxmlformats.org/officeDocument/2006/relationships/image" Target="../media/image28.png"/><Relationship Id="rId2" Type="http://schemas.openxmlformats.org/officeDocument/2006/relationships/image" Target="../media/image22.sv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tags" Target="../tags/tag64.xml"/><Relationship Id="rId10" Type="http://schemas.openxmlformats.org/officeDocument/2006/relationships/image" Target="../media/image25.sv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image" Target="../media/image29.svg"/><Relationship Id="rId7" Type="http://schemas.openxmlformats.org/officeDocument/2006/relationships/image" Target="../media/image34.png"/><Relationship Id="rId6" Type="http://schemas.openxmlformats.org/officeDocument/2006/relationships/image" Target="../media/image28.svg"/><Relationship Id="rId5" Type="http://schemas.openxmlformats.org/officeDocument/2006/relationships/image" Target="../media/image33.png"/><Relationship Id="rId4" Type="http://schemas.openxmlformats.org/officeDocument/2006/relationships/image" Target="../media/image27.svg"/><Relationship Id="rId3" Type="http://schemas.openxmlformats.org/officeDocument/2006/relationships/image" Target="../media/image32.png"/><Relationship Id="rId2" Type="http://schemas.openxmlformats.org/officeDocument/2006/relationships/image" Target="../media/image26.svg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文本框 32"/>
          <p:cNvSpPr txBox="1"/>
          <p:nvPr/>
        </p:nvSpPr>
        <p:spPr>
          <a:xfrm>
            <a:off x="838835" y="1840230"/>
            <a:ext cx="8604885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8000" dirty="0">
                <a:solidFill>
                  <a:srgbClr val="F3AB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charset="0"/>
                <a:ea typeface="微软雅黑" panose="020B0503020204020204" charset="-122"/>
                <a:cs typeface="Impact" panose="020B0806030902050204" charset="0"/>
                <a:sym typeface="+mn-ea"/>
              </a:rPr>
              <a:t>Membership Point Reward Plan 2020</a:t>
            </a:r>
            <a:endParaRPr lang="en-US" altLang="zh-CN" sz="8000" dirty="0">
              <a:solidFill>
                <a:srgbClr val="F3AB1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charset="0"/>
              <a:ea typeface="微软雅黑" panose="020B0503020204020204" charset="-122"/>
              <a:cs typeface="Impact" panose="020B0806030902050204" charset="0"/>
              <a:sym typeface="+mn-ea"/>
            </a:endParaRPr>
          </a:p>
        </p:txBody>
      </p:sp>
      <p:sp>
        <p:nvSpPr>
          <p:cNvPr id="35" name="TextBox 6"/>
          <p:cNvSpPr txBox="1"/>
          <p:nvPr/>
        </p:nvSpPr>
        <p:spPr>
          <a:xfrm>
            <a:off x="838835" y="5347335"/>
            <a:ext cx="4878705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defTabSz="913765">
              <a:lnSpc>
                <a:spcPct val="15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Foodmate Co., Ltd.</a:t>
            </a:r>
            <a:endParaRPr lang="en-US" sz="2400" b="1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algn="l" defTabSz="913765">
              <a:lnSpc>
                <a:spcPct val="150000"/>
              </a:lnSpc>
            </a:pPr>
            <a:r>
              <a:rPr lang="en-US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www.foodmategroup.com</a:t>
            </a:r>
            <a:endParaRPr lang="en-US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43610" y="493395"/>
            <a:ext cx="2632075" cy="1146810"/>
            <a:chOff x="11181" y="841"/>
            <a:chExt cx="4145" cy="1806"/>
          </a:xfrm>
        </p:grpSpPr>
        <p:pic>
          <p:nvPicPr>
            <p:cNvPr id="6" name="图片 5" descr="Foodmate 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6" y="841"/>
              <a:ext cx="3310" cy="1368"/>
            </a:xfrm>
            <a:prstGeom prst="rect">
              <a:avLst/>
            </a:prstGeom>
          </p:spPr>
        </p:pic>
        <p:sp>
          <p:nvSpPr>
            <p:cNvPr id="4" name="圆角矩形 3"/>
            <p:cNvSpPr/>
            <p:nvPr/>
          </p:nvSpPr>
          <p:spPr>
            <a:xfrm>
              <a:off x="11770" y="2008"/>
              <a:ext cx="3366" cy="542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6" name="图片 15" descr="组 1 拷贝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1" y="1011"/>
              <a:ext cx="928" cy="163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1942" y="1952"/>
              <a:ext cx="3333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913765">
                <a:lnSpc>
                  <a:spcPct val="150000"/>
                </a:lnSpc>
              </a:pPr>
              <a:r>
                <a:rPr lang="en-US" sz="12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  <a:cs typeface="+mn-lt"/>
                  <a:sym typeface="+mn-ea"/>
                </a:rPr>
                <a:t>Customer Service Center</a:t>
              </a:r>
              <a:endParaRPr lang="en-US" sz="12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use your memeber points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94410" y="1254125"/>
            <a:ext cx="4919345" cy="363855"/>
          </a:xfrm>
          <a:prstGeom prst="roundRect">
            <a:avLst/>
          </a:prstGeom>
          <a:noFill/>
          <a:ln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</a:rPr>
              <a:t>Operation manual-Order Deduction</a:t>
            </a:r>
            <a:endParaRPr lang="en-US" altLang="zh-CN" sz="2000" b="1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94410" y="2101850"/>
            <a:ext cx="914400" cy="999490"/>
            <a:chOff x="12928" y="3732"/>
            <a:chExt cx="1440" cy="1574"/>
          </a:xfrm>
        </p:grpSpPr>
        <p:pic>
          <p:nvPicPr>
            <p:cNvPr id="78" name="图片 77" descr="363410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28" y="3732"/>
              <a:ext cx="1440" cy="1440"/>
            </a:xfrm>
            <a:prstGeom prst="rect">
              <a:avLst/>
            </a:prstGeom>
          </p:spPr>
        </p:pic>
        <p:sp>
          <p:nvSpPr>
            <p:cNvPr id="80" name="椭圆 79"/>
            <p:cNvSpPr/>
            <p:nvPr/>
          </p:nvSpPr>
          <p:spPr>
            <a:xfrm>
              <a:off x="13886" y="4822"/>
              <a:ext cx="482" cy="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9" name="图片 78" descr="350483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84" y="4822"/>
              <a:ext cx="484" cy="484"/>
            </a:xfrm>
            <a:prstGeom prst="rect">
              <a:avLst/>
            </a:prstGeom>
          </p:spPr>
        </p:pic>
      </p:grpSp>
      <p:pic>
        <p:nvPicPr>
          <p:cNvPr id="8" name="图片 7" descr="363420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695" y="3634105"/>
            <a:ext cx="671195" cy="913765"/>
          </a:xfrm>
          <a:prstGeom prst="rect">
            <a:avLst/>
          </a:prstGeom>
        </p:spPr>
      </p:pic>
      <p:sp>
        <p:nvSpPr>
          <p:cNvPr id="14" name="流程图: 准备 13"/>
          <p:cNvSpPr/>
          <p:nvPr/>
        </p:nvSpPr>
        <p:spPr>
          <a:xfrm>
            <a:off x="3169285" y="2089150"/>
            <a:ext cx="1784985" cy="997585"/>
          </a:xfrm>
          <a:prstGeom prst="flowChartPreparation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Apply for order deduction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6" name="图片 15" descr="组 1 拷贝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895" y="5074285"/>
            <a:ext cx="518795" cy="914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83895" y="3117215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Customer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3260" y="4547870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R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epresentative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895" y="6084570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CSC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2" name="流程图: 数据 21"/>
          <p:cNvSpPr/>
          <p:nvPr/>
        </p:nvSpPr>
        <p:spPr>
          <a:xfrm>
            <a:off x="3169285" y="3621405"/>
            <a:ext cx="1784985" cy="997585"/>
          </a:xfrm>
          <a:prstGeom prst="flowChartInputOutpu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Check the available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5831840" y="3634105"/>
            <a:ext cx="1784985" cy="997585"/>
          </a:xfrm>
          <a:prstGeom prst="flowChartManualInpu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755" rIns="71755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Apply for point deduction when building order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" name="流程图: 手动操作 24"/>
          <p:cNvSpPr/>
          <p:nvPr/>
        </p:nvSpPr>
        <p:spPr>
          <a:xfrm>
            <a:off x="5831840" y="2089150"/>
            <a:ext cx="1784985" cy="997585"/>
          </a:xfrm>
          <a:prstGeom prst="flowChartManualOperation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Decrease of order paid in amount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" name="流程图: 直接访问存储器 25"/>
          <p:cNvSpPr/>
          <p:nvPr/>
        </p:nvSpPr>
        <p:spPr>
          <a:xfrm>
            <a:off x="3169285" y="5074285"/>
            <a:ext cx="1784985" cy="997585"/>
          </a:xfrm>
          <a:prstGeom prst="flowChartMagneticDru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Member point system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30" name="肘形连接符 29"/>
          <p:cNvCxnSpPr>
            <a:stCxn id="26" idx="1"/>
            <a:endCxn id="14" idx="1"/>
          </p:cNvCxnSpPr>
          <p:nvPr/>
        </p:nvCxnSpPr>
        <p:spPr>
          <a:xfrm rot="10800000">
            <a:off x="3178810" y="2588260"/>
            <a:ext cx="3175" cy="2985135"/>
          </a:xfrm>
          <a:prstGeom prst="bentConnector3">
            <a:avLst>
              <a:gd name="adj1" fmla="val 1271999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26" idx="4"/>
            <a:endCxn id="24" idx="2"/>
          </p:cNvCxnSpPr>
          <p:nvPr/>
        </p:nvCxnSpPr>
        <p:spPr>
          <a:xfrm flipV="1">
            <a:off x="4963795" y="4631690"/>
            <a:ext cx="1770380" cy="941705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5293360" y="5572760"/>
            <a:ext cx="1092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14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sufficient</a:t>
            </a:r>
            <a:endParaRPr lang="en-US" altLang="zh-CN" sz="14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 rot="5400000">
            <a:off x="2080895" y="3919220"/>
            <a:ext cx="1092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14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insufficient</a:t>
            </a:r>
            <a:endParaRPr lang="en-US" altLang="zh-CN" sz="14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cxnSp>
        <p:nvCxnSpPr>
          <p:cNvPr id="36" name="直接箭头连接符 35"/>
          <p:cNvCxnSpPr>
            <a:stCxn id="14" idx="2"/>
            <a:endCxn id="22" idx="1"/>
          </p:cNvCxnSpPr>
          <p:nvPr/>
        </p:nvCxnSpPr>
        <p:spPr>
          <a:xfrm>
            <a:off x="4071620" y="3086735"/>
            <a:ext cx="0" cy="53467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22" idx="4"/>
            <a:endCxn id="26" idx="0"/>
          </p:cNvCxnSpPr>
          <p:nvPr/>
        </p:nvCxnSpPr>
        <p:spPr>
          <a:xfrm>
            <a:off x="4071620" y="4618990"/>
            <a:ext cx="0" cy="4552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/>
          <p:cNvCxnSpPr>
            <a:stCxn id="24" idx="0"/>
            <a:endCxn id="25" idx="2"/>
          </p:cNvCxnSpPr>
          <p:nvPr/>
        </p:nvCxnSpPr>
        <p:spPr>
          <a:xfrm flipV="1">
            <a:off x="6734175" y="3086735"/>
            <a:ext cx="0" cy="64706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流程图: 直接访问存储器 40"/>
          <p:cNvSpPr/>
          <p:nvPr/>
        </p:nvSpPr>
        <p:spPr>
          <a:xfrm>
            <a:off x="8500110" y="5074285"/>
            <a:ext cx="1784985" cy="997585"/>
          </a:xfrm>
          <a:prstGeom prst="flowChartMagneticDru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Automatic recording and updating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cxnSp>
        <p:nvCxnSpPr>
          <p:cNvPr id="42" name="肘形连接符 41"/>
          <p:cNvCxnSpPr>
            <a:stCxn id="24" idx="3"/>
            <a:endCxn id="41" idx="0"/>
          </p:cNvCxnSpPr>
          <p:nvPr/>
        </p:nvCxnSpPr>
        <p:spPr>
          <a:xfrm>
            <a:off x="7626350" y="4133215"/>
            <a:ext cx="1776095" cy="941070"/>
          </a:xfrm>
          <a:prstGeom prst="bentConnector2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îṧ1ïḓê"/>
          <p:cNvSpPr/>
          <p:nvPr/>
        </p:nvSpPr>
        <p:spPr bwMode="auto">
          <a:xfrm>
            <a:off x="8956040" y="1253490"/>
            <a:ext cx="2731770" cy="183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The proportion of order deduction for single order</a:t>
            </a:r>
            <a:r>
              <a:rPr lang="zh-CN" altLang="en-US" sz="1400" dirty="0">
                <a:latin typeface="等线" panose="02010600030101010101" charset="-122"/>
                <a:ea typeface="等线" panose="02010600030101010101" charset="-122"/>
              </a:rPr>
              <a:t>：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  <a:p>
            <a:pPr indent="0">
              <a:lnSpc>
                <a:spcPct val="130000"/>
              </a:lnSpc>
              <a:buFont typeface="Arial" panose="020B0604020202020204" pitchFamily="34" charset="0"/>
              <a:buNone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≤50%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use your memeber points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94410" y="1254125"/>
            <a:ext cx="5619115" cy="363855"/>
          </a:xfrm>
          <a:prstGeom prst="roundRect">
            <a:avLst/>
          </a:prstGeom>
          <a:noFill/>
          <a:ln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</a:rPr>
              <a:t>Operation manual-Exchange Gifts</a:t>
            </a:r>
            <a:endParaRPr lang="en-US" altLang="zh-CN" sz="2000" b="1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94410" y="2101850"/>
            <a:ext cx="914400" cy="999490"/>
            <a:chOff x="12928" y="3732"/>
            <a:chExt cx="1440" cy="1574"/>
          </a:xfrm>
        </p:grpSpPr>
        <p:pic>
          <p:nvPicPr>
            <p:cNvPr id="78" name="图片 77" descr="3634107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12928" y="3732"/>
              <a:ext cx="1440" cy="1440"/>
            </a:xfrm>
            <a:prstGeom prst="rect">
              <a:avLst/>
            </a:prstGeom>
          </p:spPr>
        </p:pic>
        <p:sp>
          <p:nvSpPr>
            <p:cNvPr id="80" name="椭圆 79"/>
            <p:cNvSpPr/>
            <p:nvPr/>
          </p:nvSpPr>
          <p:spPr>
            <a:xfrm>
              <a:off x="13886" y="4822"/>
              <a:ext cx="482" cy="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9" name="图片 78" descr="350483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84" y="4822"/>
              <a:ext cx="484" cy="484"/>
            </a:xfrm>
            <a:prstGeom prst="rect">
              <a:avLst/>
            </a:prstGeom>
          </p:spPr>
        </p:pic>
      </p:grpSp>
      <p:pic>
        <p:nvPicPr>
          <p:cNvPr id="8" name="图片 7" descr="3634200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5695" y="3634105"/>
            <a:ext cx="671195" cy="913765"/>
          </a:xfrm>
          <a:prstGeom prst="rect">
            <a:avLst/>
          </a:prstGeom>
        </p:spPr>
      </p:pic>
      <p:sp>
        <p:nvSpPr>
          <p:cNvPr id="14" name="流程图: 准备 13"/>
          <p:cNvSpPr/>
          <p:nvPr/>
        </p:nvSpPr>
        <p:spPr>
          <a:xfrm>
            <a:off x="3169285" y="2089150"/>
            <a:ext cx="1784985" cy="997585"/>
          </a:xfrm>
          <a:prstGeom prst="flowChartPreparation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Apply for exchange gift of member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16" name="图片 15" descr="组 1 拷贝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1895" y="5074285"/>
            <a:ext cx="518795" cy="91440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83895" y="3117215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Customer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83260" y="4547870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R</a:t>
            </a:r>
            <a:r>
              <a:rPr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epresentative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83895" y="6084570"/>
            <a:ext cx="1535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CSC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  <a:sym typeface="+mn-ea"/>
            </a:endParaRPr>
          </a:p>
        </p:txBody>
      </p:sp>
      <p:sp>
        <p:nvSpPr>
          <p:cNvPr id="22" name="流程图: 数据 21"/>
          <p:cNvSpPr/>
          <p:nvPr/>
        </p:nvSpPr>
        <p:spPr>
          <a:xfrm>
            <a:off x="3169285" y="3621405"/>
            <a:ext cx="1784985" cy="997585"/>
          </a:xfrm>
          <a:prstGeom prst="flowChartInputOutpu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Check the customer's available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4" name="流程图: 手动输入 23"/>
          <p:cNvSpPr/>
          <p:nvPr/>
        </p:nvSpPr>
        <p:spPr>
          <a:xfrm>
            <a:off x="5831840" y="3634105"/>
            <a:ext cx="1784985" cy="997585"/>
          </a:xfrm>
          <a:prstGeom prst="flowChartManualInpu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755" rIns="71755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Apply for exchange gift in system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" name="流程图: 手动操作 24"/>
          <p:cNvSpPr/>
          <p:nvPr/>
        </p:nvSpPr>
        <p:spPr>
          <a:xfrm>
            <a:off x="5831840" y="2089150"/>
            <a:ext cx="1784985" cy="997585"/>
          </a:xfrm>
          <a:prstGeom prst="flowChartManualOperation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Receives the 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designated </a:t>
            </a: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gift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6" name="流程图: 直接访问存储器 25"/>
          <p:cNvSpPr/>
          <p:nvPr/>
        </p:nvSpPr>
        <p:spPr>
          <a:xfrm>
            <a:off x="3169285" y="5074285"/>
            <a:ext cx="1784985" cy="997585"/>
          </a:xfrm>
          <a:prstGeom prst="flowChartMagneticDru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Member point system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30" name="肘形连接符 29"/>
          <p:cNvCxnSpPr>
            <a:stCxn id="26" idx="1"/>
            <a:endCxn id="14" idx="1"/>
          </p:cNvCxnSpPr>
          <p:nvPr/>
        </p:nvCxnSpPr>
        <p:spPr>
          <a:xfrm rot="10800000">
            <a:off x="3178810" y="2588260"/>
            <a:ext cx="3175" cy="2985135"/>
          </a:xfrm>
          <a:prstGeom prst="bentConnector3">
            <a:avLst>
              <a:gd name="adj1" fmla="val 1271999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连接符 30"/>
          <p:cNvCxnSpPr>
            <a:stCxn id="26" idx="4"/>
            <a:endCxn id="24" idx="1"/>
          </p:cNvCxnSpPr>
          <p:nvPr/>
        </p:nvCxnSpPr>
        <p:spPr>
          <a:xfrm flipV="1">
            <a:off x="4954270" y="4133215"/>
            <a:ext cx="877570" cy="1440180"/>
          </a:xfrm>
          <a:prstGeom prst="bentConnector3">
            <a:avLst>
              <a:gd name="adj1" fmla="val 32633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 rot="16200000">
            <a:off x="4846320" y="4692650"/>
            <a:ext cx="1092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14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sufficient</a:t>
            </a:r>
            <a:endParaRPr lang="en-US" altLang="zh-CN" sz="14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 rot="5400000">
            <a:off x="2070735" y="3926840"/>
            <a:ext cx="109220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14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insufficient</a:t>
            </a:r>
            <a:endParaRPr lang="en-US" altLang="zh-CN" sz="14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cxnSp>
        <p:nvCxnSpPr>
          <p:cNvPr id="36" name="直接箭头连接符 35"/>
          <p:cNvCxnSpPr>
            <a:stCxn id="14" idx="2"/>
            <a:endCxn id="22" idx="1"/>
          </p:cNvCxnSpPr>
          <p:nvPr/>
        </p:nvCxnSpPr>
        <p:spPr>
          <a:xfrm>
            <a:off x="4071620" y="3086735"/>
            <a:ext cx="0" cy="53467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/>
          <p:cNvCxnSpPr>
            <a:stCxn id="22" idx="4"/>
            <a:endCxn id="26" idx="0"/>
          </p:cNvCxnSpPr>
          <p:nvPr/>
        </p:nvCxnSpPr>
        <p:spPr>
          <a:xfrm>
            <a:off x="4071620" y="4618990"/>
            <a:ext cx="0" cy="4552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流程图: 直接访问存储器 40"/>
          <p:cNvSpPr/>
          <p:nvPr/>
        </p:nvSpPr>
        <p:spPr>
          <a:xfrm>
            <a:off x="8500110" y="5074285"/>
            <a:ext cx="1784985" cy="997585"/>
          </a:xfrm>
          <a:prstGeom prst="flowChartMagneticDrum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Automatic recording and updating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44" name="îṧ1ïḓê"/>
          <p:cNvSpPr/>
          <p:nvPr/>
        </p:nvSpPr>
        <p:spPr bwMode="auto">
          <a:xfrm>
            <a:off x="8298180" y="1254125"/>
            <a:ext cx="3389630" cy="350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The express fee of gifts shall be deducted with points.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Customer sends the gift information or purchasing link.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R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epresentative</a:t>
            </a:r>
            <a:r>
              <a:rPr lang="en-US" sz="1400" dirty="0">
                <a:latin typeface="等线" panose="02010600030101010101" charset="-122"/>
                <a:ea typeface="等线" panose="02010600030101010101" charset="-122"/>
                <a:sym typeface="+mn-ea"/>
              </a:rPr>
              <a:t> sends the gift information or purchasing link, and the customer confirm it.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Recommend Amazon, tmall, JD and other high-quality e-commerce channels.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latin typeface="等线" panose="02010600030101010101" charset="-122"/>
                <a:ea typeface="等线" panose="02010600030101010101" charset="-122"/>
              </a:rPr>
              <a:t>The gifts purchased shall comply with relevant laws and regulations.</a:t>
            </a:r>
            <a:endParaRPr lang="en-US" sz="1400" dirty="0"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" name="流程图: 手动操作 5"/>
          <p:cNvSpPr/>
          <p:nvPr/>
        </p:nvSpPr>
        <p:spPr>
          <a:xfrm>
            <a:off x="5831840" y="5074285"/>
            <a:ext cx="1784985" cy="997585"/>
          </a:xfrm>
          <a:prstGeom prst="flowChartManualOperation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algn="l"/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Purchase and send designated gifts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cxnSp>
        <p:nvCxnSpPr>
          <p:cNvPr id="9" name="直接箭头连接符 8"/>
          <p:cNvCxnSpPr>
            <a:stCxn id="24" idx="2"/>
            <a:endCxn id="6" idx="0"/>
          </p:cNvCxnSpPr>
          <p:nvPr/>
        </p:nvCxnSpPr>
        <p:spPr>
          <a:xfrm>
            <a:off x="6724650" y="4631690"/>
            <a:ext cx="0" cy="442595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肘形连接符 9"/>
          <p:cNvCxnSpPr>
            <a:stCxn id="6" idx="3"/>
            <a:endCxn id="25" idx="3"/>
          </p:cNvCxnSpPr>
          <p:nvPr/>
        </p:nvCxnSpPr>
        <p:spPr>
          <a:xfrm flipV="1">
            <a:off x="7438390" y="2588260"/>
            <a:ext cx="3175" cy="2985135"/>
          </a:xfrm>
          <a:prstGeom prst="bentConnector3">
            <a:avLst>
              <a:gd name="adj1" fmla="val 16639999"/>
            </a:avLst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6" idx="3"/>
            <a:endCxn id="41" idx="1"/>
          </p:cNvCxnSpPr>
          <p:nvPr/>
        </p:nvCxnSpPr>
        <p:spPr>
          <a:xfrm>
            <a:off x="7438390" y="5573395"/>
            <a:ext cx="1061720" cy="0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200" y="1800860"/>
            <a:ext cx="2009140" cy="199834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use your memeber points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994410" y="1254125"/>
            <a:ext cx="5619115" cy="363855"/>
          </a:xfrm>
          <a:prstGeom prst="roundRect">
            <a:avLst/>
          </a:prstGeom>
          <a:noFill/>
          <a:ln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</a:rPr>
              <a:t>Reference gift-Exchange Gifts</a:t>
            </a:r>
            <a:endParaRPr lang="en-US" altLang="zh-CN" sz="2000" b="1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410" y="1800860"/>
            <a:ext cx="2282825" cy="1397635"/>
          </a:xfrm>
          <a:prstGeom prst="rect">
            <a:avLst/>
          </a:prstGeom>
        </p:spPr>
      </p:pic>
      <p:sp>
        <p:nvSpPr>
          <p:cNvPr id="40" name="文本框 39"/>
          <p:cNvSpPr txBox="1"/>
          <p:nvPr/>
        </p:nvSpPr>
        <p:spPr>
          <a:xfrm>
            <a:off x="994410" y="3198495"/>
            <a:ext cx="218122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2020 MacBook Pro 13.3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94410" y="3505200"/>
            <a:ext cx="1663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jd.com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￥14,499.00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2,100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49" name="图片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" y="4303395"/>
            <a:ext cx="1979295" cy="1979295"/>
          </a:xfrm>
          <a:prstGeom prst="rect">
            <a:avLst/>
          </a:prstGeom>
        </p:spPr>
      </p:pic>
      <p:sp>
        <p:nvSpPr>
          <p:cNvPr id="50" name="文本框 49"/>
          <p:cNvSpPr txBox="1"/>
          <p:nvPr/>
        </p:nvSpPr>
        <p:spPr>
          <a:xfrm>
            <a:off x="2657475" y="4893310"/>
            <a:ext cx="1278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HUAWEI P40 Pro 5G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2657475" y="5637530"/>
            <a:ext cx="1490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tmall.com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￥5,988.00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855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1115" y="4303395"/>
            <a:ext cx="1979295" cy="1979295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9630410" y="4678045"/>
            <a:ext cx="14408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Camel automatic outdoor tent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9630410" y="5637530"/>
            <a:ext cx="14408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tmall.com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￥269.00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38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149340" y="2390775"/>
            <a:ext cx="1410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NOCO Boost Plus GB40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138545" y="2969260"/>
            <a:ext cx="1421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amazon.com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$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125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125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0200" y="4303395"/>
            <a:ext cx="1998345" cy="1998345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6199505" y="4893310"/>
            <a:ext cx="14109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Lancôme La Vie Est Belle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229985" y="5656580"/>
            <a:ext cx="13500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amazon.com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$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120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120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6055" y="1800860"/>
            <a:ext cx="1669415" cy="2006600"/>
          </a:xfrm>
          <a:prstGeom prst="rect">
            <a:avLst/>
          </a:prstGeom>
        </p:spPr>
      </p:pic>
      <p:sp>
        <p:nvSpPr>
          <p:cNvPr id="34" name="文本框 33"/>
          <p:cNvSpPr txBox="1"/>
          <p:nvPr/>
        </p:nvSpPr>
        <p:spPr>
          <a:xfrm>
            <a:off x="9631045" y="2175510"/>
            <a:ext cx="144018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00000"/>
              </a:lnSpc>
              <a:buClrTx/>
              <a:buSzTx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The Mamba Mentality: How I Play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9631045" y="3154045"/>
            <a:ext cx="14401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amazon.com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Price: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$18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  <a:p>
            <a:pPr marL="171450" indent="-171450" algn="l">
              <a:lnSpc>
                <a:spcPct val="100000"/>
              </a:lnSpc>
              <a:buClrTx/>
              <a:buSzTx/>
              <a:buFont typeface="Wingdings" panose="05000000000000000000" charset="0"/>
              <a:buChar char="l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Points: 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rPr>
              <a:t>8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n-lt"/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上海外滩陆家嘴夜景风光4k壁纸_彼岸图网"/>
          <p:cNvPicPr/>
          <p:nvPr/>
        </p:nvPicPr>
        <p:blipFill>
          <a:blip r:embed="rId1"/>
          <a:srcRect l="4200" r="37705"/>
          <a:stretch>
            <a:fillRect/>
          </a:stretch>
        </p:blipFill>
        <p:spPr>
          <a:xfrm>
            <a:off x="1270" y="-635"/>
            <a:ext cx="6139180" cy="685863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0"/>
            <a:ext cx="12192000" cy="180000"/>
          </a:xfrm>
          <a:prstGeom prst="rect">
            <a:avLst/>
          </a:prstGeom>
          <a:gradFill>
            <a:gsLst>
              <a:gs pos="0">
                <a:srgbClr val="A42826"/>
              </a:gs>
              <a:gs pos="100000">
                <a:srgbClr val="DA251C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0" y="6750980"/>
            <a:ext cx="12202160" cy="107950"/>
          </a:xfrm>
          <a:prstGeom prst="rect">
            <a:avLst/>
          </a:prstGeom>
          <a:solidFill>
            <a:srgbClr val="8480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6920230" y="2378075"/>
            <a:ext cx="37674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00000"/>
              </a:lnSpc>
            </a:pPr>
            <a:r>
              <a:rPr lang="en-US" altLang="zh-CN" sz="2400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  <a:cs typeface="+mn-lt"/>
              </a:rPr>
              <a:t>Our service, your trust!</a:t>
            </a:r>
            <a:endParaRPr lang="en-US" altLang="zh-CN" sz="2400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  <a:cs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795135" y="4857750"/>
            <a:ext cx="499364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charset="0"/>
              </a:rPr>
              <a:t>Tel: +86-21-2206 0106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charset="0"/>
              </a:rPr>
              <a:t>WhatsApp: +86-134 8242 4189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Times New Roman" panose="02020603050405020304" charset="0"/>
            </a:endParaRPr>
          </a:p>
          <a:p>
            <a:pPr algn="l">
              <a:lnSpc>
                <a:spcPct val="150000"/>
              </a:lnSpc>
            </a:pPr>
            <a:r>
              <a:rPr lang="en-US" alt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Times New Roman" panose="02020603050405020304" charset="0"/>
              </a:rPr>
              <a:t>Email: service@foodmategroup.com</a:t>
            </a:r>
            <a:endParaRPr lang="en-US" altLang="zh-CN" sz="20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Times New Roman" panose="0202060305040502030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795135" y="4397375"/>
            <a:ext cx="51765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00000"/>
              </a:lnSpc>
            </a:pPr>
            <a:r>
              <a:rPr lang="en-US" altLang="zh-CN" sz="2400" b="1">
                <a:gradFill>
                  <a:gsLst>
                    <a:gs pos="0">
                      <a:srgbClr val="A42826"/>
                    </a:gs>
                    <a:gs pos="100000">
                      <a:srgbClr val="DA251C"/>
                    </a:gs>
                  </a:gsLst>
                  <a:lin ang="0" scaled="0"/>
                </a:gradFill>
                <a:latin typeface="等线" panose="02010600030101010101" charset="-122"/>
                <a:ea typeface="等线" panose="02010600030101010101" charset="-122"/>
                <a:cs typeface="Times New Roman" panose="02020603050405020304" charset="0"/>
              </a:rPr>
              <a:t>Foodmate Co., Ltd.</a:t>
            </a:r>
            <a:endParaRPr lang="en-US" altLang="zh-CN" sz="2400" b="1">
              <a:gradFill>
                <a:gsLst>
                  <a:gs pos="0">
                    <a:srgbClr val="A42826"/>
                  </a:gs>
                  <a:gs pos="100000">
                    <a:srgbClr val="DA251C"/>
                  </a:gs>
                </a:gsLst>
                <a:lin ang="0" scaled="0"/>
              </a:gradFill>
              <a:latin typeface="等线" panose="02010600030101010101" charset="-122"/>
              <a:ea typeface="等线" panose="02010600030101010101" charset="-122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7094855" y="787400"/>
            <a:ext cx="3418840" cy="1489710"/>
            <a:chOff x="11181" y="841"/>
            <a:chExt cx="4145" cy="1806"/>
          </a:xfrm>
        </p:grpSpPr>
        <p:pic>
          <p:nvPicPr>
            <p:cNvPr id="9" name="图片 8" descr="Foodmate 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6" y="841"/>
              <a:ext cx="3310" cy="1368"/>
            </a:xfrm>
            <a:prstGeom prst="rect">
              <a:avLst/>
            </a:prstGeom>
          </p:spPr>
        </p:pic>
        <p:sp>
          <p:nvSpPr>
            <p:cNvPr id="10" name="圆角矩形 9"/>
            <p:cNvSpPr/>
            <p:nvPr/>
          </p:nvSpPr>
          <p:spPr>
            <a:xfrm>
              <a:off x="11770" y="2008"/>
              <a:ext cx="3366" cy="542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/>
            </a:p>
          </p:txBody>
        </p:sp>
        <p:pic>
          <p:nvPicPr>
            <p:cNvPr id="16" name="图片 15" descr="组 1 拷贝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1" y="1011"/>
              <a:ext cx="928" cy="1636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11942" y="1952"/>
              <a:ext cx="3333" cy="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913765">
                <a:lnSpc>
                  <a:spcPct val="150000"/>
                </a:lnSpc>
              </a:pPr>
              <a:r>
                <a:rPr lang="en-US" sz="16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  <a:cs typeface="+mn-lt"/>
                  <a:sym typeface="+mn-ea"/>
                </a:rPr>
                <a:t>Customer Service Center</a:t>
              </a:r>
              <a:endParaRPr lang="en-US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endParaRPr>
            </a:p>
          </p:txBody>
        </p:sp>
      </p:grp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9071"/>
          <p:cNvPicPr>
            <a:picLocks noChangeAspect="1"/>
          </p:cNvPicPr>
          <p:nvPr/>
        </p:nvPicPr>
        <p:blipFill>
          <a:blip r:embed="rId1">
            <a:lum bright="12000"/>
          </a:blip>
          <a:srcRect r="15401"/>
          <a:stretch>
            <a:fillRect/>
          </a:stretch>
        </p:blipFill>
        <p:spPr>
          <a:xfrm>
            <a:off x="3499485" y="0"/>
            <a:ext cx="8692515" cy="685038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0160" y="4445"/>
            <a:ext cx="8218170" cy="6858000"/>
          </a:xfrm>
          <a:custGeom>
            <a:avLst/>
            <a:gdLst>
              <a:gd name="connsiteX0" fmla="*/ 0 w 7274418"/>
              <a:gd name="connsiteY0" fmla="*/ 0 h 6858000"/>
              <a:gd name="connsiteX1" fmla="*/ 7274418 w 7274418"/>
              <a:gd name="connsiteY1" fmla="*/ 0 h 6858000"/>
              <a:gd name="connsiteX2" fmla="*/ 7274418 w 7274418"/>
              <a:gd name="connsiteY2" fmla="*/ 6858000 h 6858000"/>
              <a:gd name="connsiteX3" fmla="*/ 0 w 7274418"/>
              <a:gd name="connsiteY3" fmla="*/ 6858000 h 6858000"/>
              <a:gd name="connsiteX4" fmla="*/ 0 w 7274418"/>
              <a:gd name="connsiteY4" fmla="*/ 0 h 6858000"/>
              <a:gd name="connsiteX0-1" fmla="*/ 0 w 7274418"/>
              <a:gd name="connsiteY0-2" fmla="*/ 0 h 6858000"/>
              <a:gd name="connsiteX1-3" fmla="*/ 7274418 w 7274418"/>
              <a:gd name="connsiteY1-4" fmla="*/ 0 h 6858000"/>
              <a:gd name="connsiteX2-5" fmla="*/ 5406981 w 7274418"/>
              <a:gd name="connsiteY2-6" fmla="*/ 6845121 h 6858000"/>
              <a:gd name="connsiteX3-7" fmla="*/ 0 w 7274418"/>
              <a:gd name="connsiteY3-8" fmla="*/ 6858000 h 6858000"/>
              <a:gd name="connsiteX4-9" fmla="*/ 0 w 7274418"/>
              <a:gd name="connsiteY4-10" fmla="*/ 0 h 6858000"/>
              <a:gd name="connsiteX0-11" fmla="*/ 0 w 7274418"/>
              <a:gd name="connsiteY0-12" fmla="*/ 0 h 6858000"/>
              <a:gd name="connsiteX1-13" fmla="*/ 7274418 w 7274418"/>
              <a:gd name="connsiteY1-14" fmla="*/ 0 h 6858000"/>
              <a:gd name="connsiteX2-15" fmla="*/ 4930463 w 7274418"/>
              <a:gd name="connsiteY2-16" fmla="*/ 6857999 h 6858000"/>
              <a:gd name="connsiteX3-17" fmla="*/ 0 w 7274418"/>
              <a:gd name="connsiteY3-18" fmla="*/ 6858000 h 6858000"/>
              <a:gd name="connsiteX4-19" fmla="*/ 0 w 7274418"/>
              <a:gd name="connsiteY4-2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7274418" h="6858000">
                <a:moveTo>
                  <a:pt x="0" y="0"/>
                </a:moveTo>
                <a:lnTo>
                  <a:pt x="7274418" y="0"/>
                </a:lnTo>
                <a:lnTo>
                  <a:pt x="4930463" y="685799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/>
        </p:nvSpPr>
        <p:spPr>
          <a:xfrm>
            <a:off x="451485" y="517525"/>
            <a:ext cx="7585075" cy="5831840"/>
          </a:xfrm>
          <a:custGeom>
            <a:avLst/>
            <a:gdLst>
              <a:gd name="connsiteX0" fmla="*/ 0 w 6621575"/>
              <a:gd name="connsiteY0" fmla="*/ 0 h 5831982"/>
              <a:gd name="connsiteX1" fmla="*/ 6621575 w 6621575"/>
              <a:gd name="connsiteY1" fmla="*/ 0 h 5831982"/>
              <a:gd name="connsiteX2" fmla="*/ 4635734 w 6621575"/>
              <a:gd name="connsiteY2" fmla="*/ 5831982 h 5831982"/>
              <a:gd name="connsiteX3" fmla="*/ 0 w 6621575"/>
              <a:gd name="connsiteY3" fmla="*/ 5831982 h 58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21575" h="5831982">
                <a:moveTo>
                  <a:pt x="0" y="0"/>
                </a:moveTo>
                <a:lnTo>
                  <a:pt x="6621575" y="0"/>
                </a:lnTo>
                <a:lnTo>
                  <a:pt x="4635734" y="5831982"/>
                </a:lnTo>
                <a:lnTo>
                  <a:pt x="0" y="5831982"/>
                </a:ln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970280" y="824865"/>
            <a:ext cx="2915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Catalogue</a:t>
            </a:r>
            <a:endParaRPr lang="en-US" sz="3600" b="1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957720" y="1787533"/>
            <a:ext cx="1489534" cy="1293311"/>
            <a:chOff x="957720" y="1787533"/>
            <a:chExt cx="1489534" cy="1293311"/>
          </a:xfrm>
        </p:grpSpPr>
        <p:sp>
          <p:nvSpPr>
            <p:cNvPr id="22" name="文本框 21"/>
            <p:cNvSpPr txBox="1"/>
            <p:nvPr/>
          </p:nvSpPr>
          <p:spPr>
            <a:xfrm>
              <a:off x="970156" y="1787533"/>
              <a:ext cx="63535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Impact" panose="020B0806030902050204" charset="0"/>
                  <a:cs typeface="Impact" panose="020B0806030902050204" charset="0"/>
                </a:rPr>
                <a:t>01</a:t>
              </a:r>
              <a:endParaRPr lang="en-US" altLang="zh-CN" sz="2800" dirty="0" smtClean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  <p:cxnSp>
          <p:nvCxnSpPr>
            <p:cNvPr id="24" name="直接连接符 23"/>
            <p:cNvCxnSpPr/>
            <p:nvPr/>
          </p:nvCxnSpPr>
          <p:spPr>
            <a:xfrm>
              <a:off x="1076988" y="2324005"/>
              <a:ext cx="128546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/>
            <p:cNvSpPr txBox="1"/>
            <p:nvPr/>
          </p:nvSpPr>
          <p:spPr>
            <a:xfrm>
              <a:off x="957720" y="2374089"/>
              <a:ext cx="148953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Foodmate Member</a:t>
              </a:r>
              <a:endParaRPr lang="en-US" altLang="zh-CN" sz="20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957720" y="3250573"/>
            <a:ext cx="1591310" cy="1293495"/>
            <a:chOff x="957720" y="1787533"/>
            <a:chExt cx="1591310" cy="1293495"/>
          </a:xfrm>
        </p:grpSpPr>
        <p:sp>
          <p:nvSpPr>
            <p:cNvPr id="30" name="文本框 29"/>
            <p:cNvSpPr txBox="1"/>
            <p:nvPr/>
          </p:nvSpPr>
          <p:spPr>
            <a:xfrm>
              <a:off x="970156" y="1787533"/>
              <a:ext cx="63535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chemeClr val="bg1"/>
                  </a:solidFill>
                  <a:latin typeface="Impact" panose="020B0806030902050204" charset="0"/>
                  <a:cs typeface="Impact" panose="020B0806030902050204" charset="0"/>
                </a:rPr>
                <a:t>02</a:t>
              </a:r>
              <a:endParaRPr lang="en-US" altLang="zh-CN" sz="2800" dirty="0" smtClean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1076988" y="2324005"/>
              <a:ext cx="128546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/>
            <p:cNvSpPr txBox="1"/>
            <p:nvPr/>
          </p:nvSpPr>
          <p:spPr>
            <a:xfrm>
              <a:off x="957720" y="2374273"/>
              <a:ext cx="159131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Membership</a:t>
              </a:r>
              <a:endParaRPr lang="en-US" altLang="zh-CN" sz="20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r>
                <a:rPr lang="en-US" altLang="zh-CN" sz="2000" dirty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Point</a:t>
              </a:r>
              <a:endParaRPr lang="en-US" altLang="zh-CN" sz="2000" dirty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957720" y="4671410"/>
            <a:ext cx="1489534" cy="1293311"/>
            <a:chOff x="957720" y="1787533"/>
            <a:chExt cx="1489534" cy="1293311"/>
          </a:xfrm>
        </p:grpSpPr>
        <p:sp>
          <p:nvSpPr>
            <p:cNvPr id="34" name="文本框 33"/>
            <p:cNvSpPr txBox="1"/>
            <p:nvPr/>
          </p:nvSpPr>
          <p:spPr>
            <a:xfrm>
              <a:off x="970156" y="1787533"/>
              <a:ext cx="63535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Impact" panose="020B0806030902050204" charset="0"/>
                  <a:cs typeface="Impact" panose="020B0806030902050204" charset="0"/>
                </a:rPr>
                <a:t>03</a:t>
              </a:r>
              <a:endParaRPr lang="en-US" sz="2800" dirty="0" smtClean="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1076988" y="2324005"/>
              <a:ext cx="128546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957720" y="2374089"/>
              <a:ext cx="1489534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Operation </a:t>
              </a:r>
              <a:r>
                <a:rPr lang="en-US" altLang="zh-CN" sz="20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M</a:t>
              </a:r>
              <a:r>
                <a:rPr lang="zh-CN" altLang="en-US" sz="20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</a:rPr>
                <a:t>anual</a:t>
              </a:r>
              <a:endParaRPr lang="zh-CN" altLang="en-US" sz="20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882265" y="1790700"/>
            <a:ext cx="37509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be Foodmate Member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evaluate membership level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82265" y="3253740"/>
            <a:ext cx="317309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get </a:t>
            </a: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Membership point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The usage of Membership point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2265" y="4671695"/>
            <a:ext cx="26765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confirm your member level and points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calculate your member points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6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</a:rPr>
              <a:t>How to use your member points</a:t>
            </a:r>
            <a:endParaRPr lang="en-US" altLang="zh-CN" sz="1600" dirty="0" smtClean="0">
              <a:solidFill>
                <a:schemeClr val="bg1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65740" y="5885815"/>
            <a:ext cx="1405255" cy="612140"/>
            <a:chOff x="11181" y="841"/>
            <a:chExt cx="4145" cy="1806"/>
          </a:xfrm>
        </p:grpSpPr>
        <p:pic>
          <p:nvPicPr>
            <p:cNvPr id="9" name="图片 8" descr="Foodmate logo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016" y="841"/>
              <a:ext cx="3310" cy="1368"/>
            </a:xfrm>
            <a:prstGeom prst="rect">
              <a:avLst/>
            </a:prstGeom>
          </p:spPr>
        </p:pic>
        <p:sp>
          <p:nvSpPr>
            <p:cNvPr id="10" name="圆角矩形 9"/>
            <p:cNvSpPr/>
            <p:nvPr/>
          </p:nvSpPr>
          <p:spPr>
            <a:xfrm>
              <a:off x="11770" y="2008"/>
              <a:ext cx="3366" cy="542"/>
            </a:xfrm>
            <a:prstGeom prst="roundRect">
              <a:avLst/>
            </a:prstGeom>
            <a:gradFill>
              <a:gsLst>
                <a:gs pos="0">
                  <a:srgbClr val="A42826"/>
                </a:gs>
                <a:gs pos="100000">
                  <a:srgbClr val="DA251C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1200"/>
            </a:p>
          </p:txBody>
        </p:sp>
        <p:pic>
          <p:nvPicPr>
            <p:cNvPr id="16" name="图片 15" descr="组 1 拷贝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81" y="1011"/>
              <a:ext cx="928" cy="1636"/>
            </a:xfrm>
            <a:prstGeom prst="rect">
              <a:avLst/>
            </a:prstGeom>
          </p:spPr>
        </p:pic>
        <p:sp>
          <p:nvSpPr>
            <p:cNvPr id="11" name="TextBox 6"/>
            <p:cNvSpPr txBox="1"/>
            <p:nvPr/>
          </p:nvSpPr>
          <p:spPr>
            <a:xfrm>
              <a:off x="11942" y="1840"/>
              <a:ext cx="3333" cy="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defTabSz="913765">
                <a:lnSpc>
                  <a:spcPct val="150000"/>
                </a:lnSpc>
              </a:pPr>
              <a:r>
                <a:rPr lang="en-US" sz="700" dirty="0" smtClean="0">
                  <a:solidFill>
                    <a:schemeClr val="bg1"/>
                  </a:solidFill>
                  <a:latin typeface="等线" panose="02010600030101010101" charset="-122"/>
                  <a:ea typeface="等线" panose="02010600030101010101" charset="-122"/>
                  <a:cs typeface="+mn-lt"/>
                  <a:sym typeface="+mn-ea"/>
                </a:rPr>
                <a:t>Customer Service Center</a:t>
              </a:r>
              <a:endParaRPr lang="en-US" sz="700" dirty="0" smtClean="0">
                <a:solidFill>
                  <a:schemeClr val="bg1"/>
                </a:solidFill>
                <a:latin typeface="等线" panose="02010600030101010101" charset="-122"/>
                <a:ea typeface="等线" panose="02010600030101010101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be Foodmate Member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j-lt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1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Foodmate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Memeber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Freeform 58"/>
          <p:cNvSpPr/>
          <p:nvPr/>
        </p:nvSpPr>
        <p:spPr bwMode="auto">
          <a:xfrm>
            <a:off x="922020" y="3782060"/>
            <a:ext cx="8284210" cy="3080385"/>
          </a:xfrm>
          <a:custGeom>
            <a:avLst/>
            <a:gdLst>
              <a:gd name="T0" fmla="*/ 0 w 4324"/>
              <a:gd name="T1" fmla="*/ 1608 h 1608"/>
              <a:gd name="T2" fmla="*/ 2267 w 4324"/>
              <a:gd name="T3" fmla="*/ 1608 h 1608"/>
              <a:gd name="T4" fmla="*/ 4324 w 4324"/>
              <a:gd name="T5" fmla="*/ 0 h 1608"/>
              <a:gd name="T6" fmla="*/ 3937 w 4324"/>
              <a:gd name="T7" fmla="*/ 0 h 1608"/>
              <a:gd name="T8" fmla="*/ 0 w 4324"/>
              <a:gd name="T9" fmla="*/ 1608 h 16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324" h="1608">
                <a:moveTo>
                  <a:pt x="0" y="1608"/>
                </a:moveTo>
                <a:lnTo>
                  <a:pt x="2267" y="1608"/>
                </a:lnTo>
                <a:lnTo>
                  <a:pt x="4324" y="0"/>
                </a:lnTo>
                <a:lnTo>
                  <a:pt x="3937" y="0"/>
                </a:lnTo>
                <a:lnTo>
                  <a:pt x="0" y="1608"/>
                </a:lnTo>
                <a:close/>
              </a:path>
            </a:pathLst>
          </a:custGeom>
          <a:solidFill>
            <a:srgbClr val="605F73">
              <a:alpha val="20000"/>
            </a:srgb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Freeform 59"/>
          <p:cNvSpPr/>
          <p:nvPr/>
        </p:nvSpPr>
        <p:spPr bwMode="auto">
          <a:xfrm>
            <a:off x="8464550" y="1501775"/>
            <a:ext cx="1826260" cy="2279650"/>
          </a:xfrm>
          <a:custGeom>
            <a:avLst/>
            <a:gdLst>
              <a:gd name="T0" fmla="*/ 953 w 953"/>
              <a:gd name="T1" fmla="*/ 230 h 1190"/>
              <a:gd name="T2" fmla="*/ 845 w 953"/>
              <a:gd name="T3" fmla="*/ 0 h 1190"/>
              <a:gd name="T4" fmla="*/ 511 w 953"/>
              <a:gd name="T5" fmla="*/ 230 h 1190"/>
              <a:gd name="T6" fmla="*/ 619 w 953"/>
              <a:gd name="T7" fmla="*/ 230 h 1190"/>
              <a:gd name="T8" fmla="*/ 0 w 953"/>
              <a:gd name="T9" fmla="*/ 1190 h 1190"/>
              <a:gd name="T10" fmla="*/ 387 w 953"/>
              <a:gd name="T11" fmla="*/ 1190 h 1190"/>
              <a:gd name="T12" fmla="*/ 845 w 953"/>
              <a:gd name="T13" fmla="*/ 230 h 1190"/>
              <a:gd name="T14" fmla="*/ 953 w 953"/>
              <a:gd name="T15" fmla="*/ 230 h 1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3" h="1190">
                <a:moveTo>
                  <a:pt x="953" y="230"/>
                </a:moveTo>
                <a:lnTo>
                  <a:pt x="845" y="0"/>
                </a:lnTo>
                <a:lnTo>
                  <a:pt x="511" y="230"/>
                </a:lnTo>
                <a:lnTo>
                  <a:pt x="619" y="230"/>
                </a:lnTo>
                <a:lnTo>
                  <a:pt x="0" y="1190"/>
                </a:lnTo>
                <a:lnTo>
                  <a:pt x="387" y="1190"/>
                </a:lnTo>
                <a:lnTo>
                  <a:pt x="845" y="230"/>
                </a:lnTo>
                <a:lnTo>
                  <a:pt x="953" y="230"/>
                </a:lnTo>
                <a:close/>
              </a:path>
            </a:pathLst>
          </a:custGeom>
          <a:solidFill>
            <a:srgbClr val="605F73">
              <a:alpha val="35000"/>
            </a:srgb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Oval 64"/>
          <p:cNvSpPr>
            <a:spLocks noChangeArrowheads="1"/>
          </p:cNvSpPr>
          <p:nvPr/>
        </p:nvSpPr>
        <p:spPr bwMode="auto">
          <a:xfrm>
            <a:off x="4027170" y="5892800"/>
            <a:ext cx="1651635" cy="32956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Oval 65"/>
          <p:cNvSpPr>
            <a:spLocks noChangeArrowheads="1"/>
          </p:cNvSpPr>
          <p:nvPr/>
        </p:nvSpPr>
        <p:spPr bwMode="auto">
          <a:xfrm>
            <a:off x="4027170" y="4406265"/>
            <a:ext cx="1651635" cy="165163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Oval 67"/>
          <p:cNvSpPr>
            <a:spLocks noChangeArrowheads="1"/>
          </p:cNvSpPr>
          <p:nvPr/>
        </p:nvSpPr>
        <p:spPr bwMode="auto">
          <a:xfrm>
            <a:off x="5720715" y="5057775"/>
            <a:ext cx="1260475" cy="248920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Oval 68"/>
          <p:cNvSpPr>
            <a:spLocks noChangeArrowheads="1"/>
          </p:cNvSpPr>
          <p:nvPr/>
        </p:nvSpPr>
        <p:spPr bwMode="auto">
          <a:xfrm>
            <a:off x="5720715" y="3923665"/>
            <a:ext cx="1260475" cy="125666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Oval 70"/>
          <p:cNvSpPr>
            <a:spLocks noChangeArrowheads="1"/>
          </p:cNvSpPr>
          <p:nvPr/>
        </p:nvSpPr>
        <p:spPr bwMode="auto">
          <a:xfrm>
            <a:off x="7077075" y="4429125"/>
            <a:ext cx="958215" cy="191770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Oval 73"/>
          <p:cNvSpPr>
            <a:spLocks noChangeArrowheads="1"/>
          </p:cNvSpPr>
          <p:nvPr/>
        </p:nvSpPr>
        <p:spPr bwMode="auto">
          <a:xfrm>
            <a:off x="8184515" y="3923665"/>
            <a:ext cx="651510" cy="130175"/>
          </a:xfrm>
          <a:prstGeom prst="ellipse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5"/>
          <p:cNvSpPr txBox="1"/>
          <p:nvPr/>
        </p:nvSpPr>
        <p:spPr>
          <a:xfrm>
            <a:off x="1556385" y="4999355"/>
            <a:ext cx="2130425" cy="645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Every purchase generates additional value</a:t>
            </a:r>
            <a:endParaRPr lang="zh-CN" altLang="en-US" sz="1400" smtClean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56385" y="4909820"/>
            <a:ext cx="3208020" cy="1036320"/>
            <a:chOff x="2451" y="6632"/>
            <a:chExt cx="5052" cy="2732"/>
          </a:xfrm>
        </p:grpSpPr>
        <p:sp>
          <p:nvSpPr>
            <p:cNvPr id="12" name="Freeform 61"/>
            <p:cNvSpPr/>
            <p:nvPr/>
          </p:nvSpPr>
          <p:spPr bwMode="auto">
            <a:xfrm>
              <a:off x="2793" y="6632"/>
              <a:ext cx="4710" cy="2733"/>
            </a:xfrm>
            <a:custGeom>
              <a:avLst/>
              <a:gdLst>
                <a:gd name="T0" fmla="*/ 0 w 1561"/>
                <a:gd name="T1" fmla="*/ 0 h 906"/>
                <a:gd name="T2" fmla="*/ 1017 w 1561"/>
                <a:gd name="T3" fmla="*/ 0 h 906"/>
                <a:gd name="T4" fmla="*/ 1561 w 1561"/>
                <a:gd name="T5" fmla="*/ 906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61" h="906">
                  <a:moveTo>
                    <a:pt x="0" y="0"/>
                  </a:moveTo>
                  <a:lnTo>
                    <a:pt x="1017" y="0"/>
                  </a:lnTo>
                  <a:lnTo>
                    <a:pt x="1561" y="906"/>
                  </a:lnTo>
                </a:path>
              </a:pathLst>
            </a:custGeom>
            <a:noFill/>
            <a:ln w="3175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7" tIns="22858" rIns="45717" bIns="22858" numCol="1" anchor="t" anchorCtr="0" compatLnSpc="1"/>
            <a:p>
              <a:endParaRPr 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28" name="Straight Connector 26"/>
            <p:cNvCxnSpPr/>
            <p:nvPr/>
          </p:nvCxnSpPr>
          <p:spPr>
            <a:xfrm>
              <a:off x="2451" y="6632"/>
              <a:ext cx="342" cy="0"/>
            </a:xfrm>
            <a:prstGeom prst="line">
              <a:avLst/>
            </a:prstGeom>
            <a:ln w="254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7"/>
          <p:cNvSpPr txBox="1"/>
          <p:nvPr/>
        </p:nvSpPr>
        <p:spPr>
          <a:xfrm>
            <a:off x="1556385" y="4217035"/>
            <a:ext cx="21304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Purchase from Foodmate</a:t>
            </a:r>
            <a:endParaRPr lang="en-US" altLang="zh-CN" sz="2000" b="1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1897380" y="2790190"/>
            <a:ext cx="4000500" cy="1746885"/>
            <a:chOff x="1667" y="3512"/>
            <a:chExt cx="8340" cy="3633"/>
          </a:xfrm>
        </p:grpSpPr>
        <p:sp>
          <p:nvSpPr>
            <p:cNvPr id="13" name="Freeform 62"/>
            <p:cNvSpPr/>
            <p:nvPr/>
          </p:nvSpPr>
          <p:spPr bwMode="auto">
            <a:xfrm>
              <a:off x="2009" y="3512"/>
              <a:ext cx="7998" cy="3633"/>
            </a:xfrm>
            <a:custGeom>
              <a:avLst/>
              <a:gdLst>
                <a:gd name="T0" fmla="*/ 0 w 2345"/>
                <a:gd name="T1" fmla="*/ 0 h 1776"/>
                <a:gd name="T2" fmla="*/ 1267 w 2345"/>
                <a:gd name="T3" fmla="*/ 0 h 1776"/>
                <a:gd name="T4" fmla="*/ 2345 w 2345"/>
                <a:gd name="T5" fmla="*/ 1776 h 1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45" h="1776">
                  <a:moveTo>
                    <a:pt x="0" y="0"/>
                  </a:moveTo>
                  <a:lnTo>
                    <a:pt x="1267" y="0"/>
                  </a:lnTo>
                  <a:lnTo>
                    <a:pt x="2345" y="1776"/>
                  </a:lnTo>
                </a:path>
              </a:pathLst>
            </a:custGeom>
            <a:noFill/>
            <a:ln w="3175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7" tIns="22858" rIns="45717" bIns="22858" numCol="1" anchor="t" anchorCtr="0" compatLnSpc="1"/>
            <a:p>
              <a:endParaRPr 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67" y="3512"/>
              <a:ext cx="342" cy="0"/>
            </a:xfrm>
            <a:prstGeom prst="line">
              <a:avLst/>
            </a:prstGeom>
            <a:ln w="254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组合 52"/>
          <p:cNvGrpSpPr/>
          <p:nvPr/>
        </p:nvGrpSpPr>
        <p:grpSpPr>
          <a:xfrm>
            <a:off x="5003165" y="1946275"/>
            <a:ext cx="2559685" cy="2099945"/>
            <a:chOff x="8213" y="2608"/>
            <a:chExt cx="3685" cy="3764"/>
          </a:xfrm>
        </p:grpSpPr>
        <p:sp>
          <p:nvSpPr>
            <p:cNvPr id="14" name="Freeform 63"/>
            <p:cNvSpPr/>
            <p:nvPr/>
          </p:nvSpPr>
          <p:spPr bwMode="auto">
            <a:xfrm>
              <a:off x="8496" y="2608"/>
              <a:ext cx="3403" cy="3765"/>
            </a:xfrm>
            <a:custGeom>
              <a:avLst/>
              <a:gdLst>
                <a:gd name="T0" fmla="*/ 0 w 1128"/>
                <a:gd name="T1" fmla="*/ 0 h 1520"/>
                <a:gd name="T2" fmla="*/ 1128 w 1128"/>
                <a:gd name="T3" fmla="*/ 0 h 1520"/>
                <a:gd name="T4" fmla="*/ 1128 w 1128"/>
                <a:gd name="T5" fmla="*/ 1520 h 1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28" h="1520">
                  <a:moveTo>
                    <a:pt x="0" y="0"/>
                  </a:moveTo>
                  <a:lnTo>
                    <a:pt x="1128" y="0"/>
                  </a:lnTo>
                  <a:lnTo>
                    <a:pt x="1128" y="1520"/>
                  </a:lnTo>
                </a:path>
              </a:pathLst>
            </a:custGeom>
            <a:noFill/>
            <a:ln w="3175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7" tIns="22858" rIns="45717" bIns="22858" numCol="1" anchor="t" anchorCtr="0" compatLnSpc="1"/>
            <a:p>
              <a:endParaRPr 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8213" y="2608"/>
              <a:ext cx="342" cy="0"/>
            </a:xfrm>
            <a:prstGeom prst="line">
              <a:avLst/>
            </a:prstGeom>
            <a:ln w="254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>
            <a:off x="8495030" y="3685540"/>
            <a:ext cx="2722245" cy="1372235"/>
            <a:chOff x="13378" y="5804"/>
            <a:chExt cx="4287" cy="1617"/>
          </a:xfrm>
        </p:grpSpPr>
        <p:sp>
          <p:nvSpPr>
            <p:cNvPr id="11" name="Freeform 60"/>
            <p:cNvSpPr/>
            <p:nvPr/>
          </p:nvSpPr>
          <p:spPr bwMode="auto">
            <a:xfrm>
              <a:off x="13378" y="5804"/>
              <a:ext cx="4047" cy="1617"/>
            </a:xfrm>
            <a:custGeom>
              <a:avLst/>
              <a:gdLst>
                <a:gd name="T0" fmla="*/ 1341 w 1341"/>
                <a:gd name="T1" fmla="*/ 536 h 536"/>
                <a:gd name="T2" fmla="*/ 298 w 1341"/>
                <a:gd name="T3" fmla="*/ 536 h 536"/>
                <a:gd name="T4" fmla="*/ 0 w 1341"/>
                <a:gd name="T5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1" h="536">
                  <a:moveTo>
                    <a:pt x="1341" y="536"/>
                  </a:moveTo>
                  <a:lnTo>
                    <a:pt x="298" y="536"/>
                  </a:lnTo>
                  <a:lnTo>
                    <a:pt x="0" y="0"/>
                  </a:lnTo>
                </a:path>
              </a:pathLst>
            </a:custGeom>
            <a:noFill/>
            <a:ln w="3175" cap="flat">
              <a:solidFill>
                <a:schemeClr val="tx1">
                  <a:lumMod val="65000"/>
                  <a:lumOff val="35000"/>
                </a:schemeClr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45717" tIns="22858" rIns="45717" bIns="22858" numCol="1" anchor="t" anchorCtr="0" compatLnSpc="1"/>
            <a:p>
              <a:endParaRPr lang="en-US" sz="44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7323" y="7421"/>
              <a:ext cx="342" cy="0"/>
            </a:xfrm>
            <a:prstGeom prst="line">
              <a:avLst/>
            </a:prstGeom>
            <a:ln w="25400" cap="rnd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5"/>
          <p:cNvSpPr txBox="1"/>
          <p:nvPr/>
        </p:nvSpPr>
        <p:spPr>
          <a:xfrm>
            <a:off x="5003165" y="2037080"/>
            <a:ext cx="2485390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Evaluate the membership level according to </a:t>
            </a:r>
            <a:r>
              <a:rPr lang="en-US" altLang="zh-CN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the growth value</a:t>
            </a: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of the previous year</a:t>
            </a:r>
            <a:endParaRPr lang="zh-CN" altLang="en-US" sz="1400" smtClean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4215765" y="4544695"/>
            <a:ext cx="1275080" cy="1275080"/>
            <a:chOff x="6639" y="7157"/>
            <a:chExt cx="2008" cy="2008"/>
          </a:xfrm>
        </p:grpSpPr>
        <p:pic>
          <p:nvPicPr>
            <p:cNvPr id="44" name="图片 43" descr="3504229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639" y="7157"/>
              <a:ext cx="2008" cy="2008"/>
            </a:xfrm>
            <a:prstGeom prst="rect">
              <a:avLst/>
            </a:prstGeom>
          </p:spPr>
        </p:pic>
        <p:pic>
          <p:nvPicPr>
            <p:cNvPr id="47" name="图片 46" descr="2153776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21" y="7733"/>
              <a:ext cx="624" cy="624"/>
            </a:xfrm>
            <a:prstGeom prst="rect">
              <a:avLst/>
            </a:prstGeom>
          </p:spPr>
        </p:pic>
      </p:grpSp>
      <p:sp>
        <p:nvSpPr>
          <p:cNvPr id="50" name="TextBox 27"/>
          <p:cNvSpPr txBox="1"/>
          <p:nvPr/>
        </p:nvSpPr>
        <p:spPr>
          <a:xfrm>
            <a:off x="1897380" y="2037080"/>
            <a:ext cx="231838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Gain the growth value of customers</a:t>
            </a:r>
            <a:endParaRPr lang="en-US" altLang="zh-CN" sz="2000" b="1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2" name="TextBox 27"/>
          <p:cNvSpPr txBox="1"/>
          <p:nvPr/>
        </p:nvSpPr>
        <p:spPr>
          <a:xfrm>
            <a:off x="5003165" y="1330960"/>
            <a:ext cx="234251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Evaluate membership level</a:t>
            </a:r>
            <a:endParaRPr lang="en-US" altLang="zh-CN" sz="2000" b="1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55" name="TextBox 27"/>
          <p:cNvSpPr txBox="1"/>
          <p:nvPr/>
        </p:nvSpPr>
        <p:spPr>
          <a:xfrm>
            <a:off x="9086215" y="4442460"/>
            <a:ext cx="2130425" cy="615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r>
              <a:rPr lang="en-US" altLang="zh-CN" sz="20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Enjoy benefits of member</a:t>
            </a:r>
            <a:endParaRPr lang="en-US" altLang="zh-CN" sz="2000" b="1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" name="Oval 74"/>
          <p:cNvSpPr>
            <a:spLocks noChangeArrowheads="1"/>
          </p:cNvSpPr>
          <p:nvPr/>
        </p:nvSpPr>
        <p:spPr bwMode="auto">
          <a:xfrm>
            <a:off x="8184515" y="3337560"/>
            <a:ext cx="651510" cy="65151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Oval 71"/>
          <p:cNvSpPr>
            <a:spLocks noChangeArrowheads="1"/>
          </p:cNvSpPr>
          <p:nvPr/>
        </p:nvSpPr>
        <p:spPr bwMode="auto">
          <a:xfrm>
            <a:off x="7077075" y="3571240"/>
            <a:ext cx="958215" cy="953770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vert="horz" wrap="square" lIns="45717" tIns="22858" rIns="45717" bIns="22858" numCol="1" anchor="t" anchorCtr="0" compatLnSpc="1"/>
          <a:p>
            <a:endParaRPr lang="en-US" sz="4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TextBox 25"/>
          <p:cNvSpPr txBox="1"/>
          <p:nvPr/>
        </p:nvSpPr>
        <p:spPr>
          <a:xfrm>
            <a:off x="1897380" y="2903220"/>
            <a:ext cx="2460625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</a:t>
            </a: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hipment</a:t>
            </a:r>
            <a:r>
              <a:rPr lang="en-US" altLang="zh-CN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/history of cooperation/other behavior </a:t>
            </a: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can get corresponding growth value</a:t>
            </a:r>
            <a:endParaRPr lang="zh-CN" altLang="en-US" sz="1400" smtClean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" name="TextBox 35"/>
          <p:cNvSpPr txBox="1"/>
          <p:nvPr/>
        </p:nvSpPr>
        <p:spPr>
          <a:xfrm>
            <a:off x="9086850" y="5180330"/>
            <a:ext cx="2129790" cy="969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Enjoy corresponding member level benefits in the current year</a:t>
            </a:r>
            <a:endParaRPr lang="zh-CN" altLang="en-US" sz="1400" smtClean="0">
              <a:solidFill>
                <a:schemeClr val="tx1"/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5" name="图片 4" descr="3504835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60260" y="3652520"/>
            <a:ext cx="791845" cy="791845"/>
          </a:xfrm>
          <a:prstGeom prst="rect">
            <a:avLst/>
          </a:prstGeom>
        </p:spPr>
      </p:pic>
      <p:pic>
        <p:nvPicPr>
          <p:cNvPr id="6" name="图片 5" descr="445086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0885" y="4011930"/>
            <a:ext cx="1080000" cy="1080000"/>
          </a:xfrm>
          <a:prstGeom prst="rect">
            <a:avLst/>
          </a:prstGeom>
        </p:spPr>
      </p:pic>
      <p:pic>
        <p:nvPicPr>
          <p:cNvPr id="8" name="图片 7" descr="3504931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32775" y="3386455"/>
            <a:ext cx="554400" cy="5544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evaluate membership level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j-lt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1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Foodmate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Memeber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cxnSp>
        <p:nvCxnSpPr>
          <p:cNvPr id="31" name="Elbow Connector 27"/>
          <p:cNvCxnSpPr>
            <a:stCxn id="84" idx="0"/>
            <a:endCxn id="85" idx="0"/>
          </p:cNvCxnSpPr>
          <p:nvPr/>
        </p:nvCxnSpPr>
        <p:spPr>
          <a:xfrm rot="16200000">
            <a:off x="1369060" y="1966595"/>
            <a:ext cx="2309495" cy="2338705"/>
          </a:xfrm>
          <a:prstGeom prst="bentConnector3">
            <a:avLst>
              <a:gd name="adj1" fmla="val 110311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29"/>
          <p:cNvCxnSpPr>
            <a:stCxn id="85" idx="2"/>
            <a:endCxn id="86" idx="2"/>
          </p:cNvCxnSpPr>
          <p:nvPr/>
        </p:nvCxnSpPr>
        <p:spPr>
          <a:xfrm rot="5400000" flipV="1">
            <a:off x="3637280" y="2757170"/>
            <a:ext cx="2944495" cy="2832735"/>
          </a:xfrm>
          <a:prstGeom prst="bentConnector3">
            <a:avLst>
              <a:gd name="adj1" fmla="val 108087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1"/>
          <p:cNvCxnSpPr>
            <a:stCxn id="86" idx="0"/>
            <a:endCxn id="87" idx="0"/>
          </p:cNvCxnSpPr>
          <p:nvPr/>
        </p:nvCxnSpPr>
        <p:spPr>
          <a:xfrm rot="16200000">
            <a:off x="6187123" y="2027238"/>
            <a:ext cx="3218815" cy="2541270"/>
          </a:xfrm>
          <a:prstGeom prst="bentConnector3">
            <a:avLst>
              <a:gd name="adj1" fmla="val 107408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1492885" y="3027680"/>
            <a:ext cx="2066290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total shipments of the previous year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member level last year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other behavior data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</p:txBody>
      </p:sp>
      <p:sp>
        <p:nvSpPr>
          <p:cNvPr id="75" name="文本框 74"/>
          <p:cNvSpPr txBox="1"/>
          <p:nvPr/>
        </p:nvSpPr>
        <p:spPr>
          <a:xfrm>
            <a:off x="3693795" y="2875280"/>
            <a:ext cx="2523490" cy="28917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calculate the growth value of the previous year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growth value last year=shipment amount last year/1,000+quantity of the longest consecutive order months of last year(</a:t>
            </a:r>
            <a:r>
              <a:rPr lang="en-US" altLang="zh-CN" sz="1400" i="1">
                <a:latin typeface="等线" panose="02010600030101010101" charset="-122"/>
                <a:ea typeface="等线" panose="02010600030101010101" charset="-122"/>
                <a:sym typeface="+mn-ea"/>
              </a:rPr>
              <a:t>≥20,000)*2</a:t>
            </a:r>
            <a:r>
              <a:rPr lang="en-US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+</a:t>
            </a:r>
            <a:r>
              <a:rPr lang="en-US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quantity</a:t>
            </a:r>
            <a:r>
              <a:rPr lang="en-US" altLang="zh-CN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 of consecutive years of membership (since 2019)*5</a:t>
            </a:r>
            <a:endParaRPr lang="en-US" altLang="zh-CN" sz="1400" i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officially launched on June 1st, 2020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</p:txBody>
      </p:sp>
      <p:graphicFrame>
        <p:nvGraphicFramePr>
          <p:cNvPr id="78" name="表格 77"/>
          <p:cNvGraphicFramePr/>
          <p:nvPr>
            <p:custDataLst>
              <p:tags r:id="rId1"/>
            </p:custDataLst>
          </p:nvPr>
        </p:nvGraphicFramePr>
        <p:xfrm>
          <a:off x="6708140" y="2544445"/>
          <a:ext cx="1998980" cy="21348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485"/>
                <a:gridCol w="1039495"/>
              </a:tblGrid>
              <a:tr h="73152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Member level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Growth value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50000"/>
                      </a:schemeClr>
                    </a:solidFill>
                  </a:tcPr>
                </a:tc>
              </a:tr>
              <a:tr h="36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Diamond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≥1,000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6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Gold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≥500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＜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1,000</a:t>
                      </a:r>
                      <a:endParaRPr lang="zh-CN" altLang="en-US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</a:txBody>
                  <a:tcPr anchor="ctr" anchorCtr="0"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367200">
                <a:tc>
                  <a:txBody>
                    <a:bodyPr/>
                    <a:p>
                      <a:pPr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</a:rPr>
                        <a:t>Silver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≥200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＜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5</a:t>
                      </a:r>
                      <a:r>
                        <a:rPr lang="en-US" altLang="zh-CN" sz="1400">
                          <a:latin typeface="等线" panose="02010600030101010101" charset="-122"/>
                          <a:ea typeface="等线" panose="02010600030101010101" charset="-122"/>
                          <a:sym typeface="+mn-ea"/>
                        </a:rPr>
                        <a:t>00</a:t>
                      </a:r>
                      <a:endParaRPr lang="en-US" altLang="zh-CN" sz="1400">
                        <a:latin typeface="等线" panose="02010600030101010101" charset="-122"/>
                        <a:ea typeface="等线" panose="02010600030101010101" charset="-122"/>
                      </a:endParaRPr>
                    </a:p>
                  </a:txBody>
                  <a:tcPr anchor="ctr" anchorCtr="0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0" name="文本框 79"/>
          <p:cNvSpPr txBox="1"/>
          <p:nvPr/>
        </p:nvSpPr>
        <p:spPr>
          <a:xfrm>
            <a:off x="9067165" y="2521585"/>
            <a:ext cx="238696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no restrictions on member level promotion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only be downgraded one level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evaluate once a year on January 1st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rPr>
              <a:t>member level is valid in the current year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思源黑体 CN Normal" panose="020B0400000000000000" pitchFamily="34" charset="-122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994410" y="4290695"/>
            <a:ext cx="2565400" cy="720090"/>
            <a:chOff x="1128" y="7999"/>
            <a:chExt cx="4040" cy="1134"/>
          </a:xfrm>
        </p:grpSpPr>
        <p:grpSp>
          <p:nvGrpSpPr>
            <p:cNvPr id="83" name="组合 82"/>
            <p:cNvGrpSpPr/>
            <p:nvPr/>
          </p:nvGrpSpPr>
          <p:grpSpPr>
            <a:xfrm>
              <a:off x="1128" y="7999"/>
              <a:ext cx="4040" cy="1134"/>
              <a:chOff x="1496" y="7680"/>
              <a:chExt cx="4040" cy="1134"/>
            </a:xfrm>
          </p:grpSpPr>
          <p:sp>
            <p:nvSpPr>
              <p:cNvPr id="65" name="文本框 64"/>
              <p:cNvSpPr txBox="1"/>
              <p:nvPr/>
            </p:nvSpPr>
            <p:spPr>
              <a:xfrm>
                <a:off x="2700" y="7680"/>
                <a:ext cx="2836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  <a:sym typeface="思源黑体 CN Normal" panose="020B0400000000000000" pitchFamily="34" charset="-122"/>
                  </a:rPr>
                  <a:t>Evaluation data source</a:t>
                </a:r>
                <a:endParaRPr lang="en-US" altLang="zh-CN" sz="2000" b="1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endParaRPr>
              </a:p>
            </p:txBody>
          </p:sp>
          <p:sp>
            <p:nvSpPr>
              <p:cNvPr id="68" name="圆角矩形 67"/>
              <p:cNvSpPr/>
              <p:nvPr/>
            </p:nvSpPr>
            <p:spPr>
              <a:xfrm>
                <a:off x="1496" y="7680"/>
                <a:ext cx="4039" cy="113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84" name="图片 83" descr="4524000"/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28" y="7999"/>
              <a:ext cx="1134" cy="1134"/>
            </a:xfrm>
            <a:prstGeom prst="rect">
              <a:avLst/>
            </a:prstGeom>
          </p:spPr>
        </p:pic>
      </p:grpSp>
      <p:grpSp>
        <p:nvGrpSpPr>
          <p:cNvPr id="88" name="组合 87"/>
          <p:cNvGrpSpPr/>
          <p:nvPr/>
        </p:nvGrpSpPr>
        <p:grpSpPr>
          <a:xfrm>
            <a:off x="3261360" y="1981200"/>
            <a:ext cx="3116580" cy="720090"/>
            <a:chOff x="4458" y="2688"/>
            <a:chExt cx="4908" cy="1134"/>
          </a:xfrm>
        </p:grpSpPr>
        <p:grpSp>
          <p:nvGrpSpPr>
            <p:cNvPr id="81" name="组合 80"/>
            <p:cNvGrpSpPr/>
            <p:nvPr/>
          </p:nvGrpSpPr>
          <p:grpSpPr>
            <a:xfrm>
              <a:off x="4458" y="2688"/>
              <a:ext cx="4908" cy="1134"/>
              <a:chOff x="5226" y="2369"/>
              <a:chExt cx="4908" cy="1134"/>
            </a:xfrm>
          </p:grpSpPr>
          <p:sp>
            <p:nvSpPr>
              <p:cNvPr id="67" name="文本框 66"/>
              <p:cNvSpPr txBox="1"/>
              <p:nvPr/>
            </p:nvSpPr>
            <p:spPr>
              <a:xfrm>
                <a:off x="6581" y="2390"/>
                <a:ext cx="3464" cy="11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  <a:sym typeface="思源黑体 CN Normal" panose="020B0400000000000000" pitchFamily="34" charset="-122"/>
                  </a:rPr>
                  <a:t>Growth value of the previous year</a:t>
                </a:r>
                <a:endPara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sym typeface="思源黑体 CN Normal" panose="020B0400000000000000" pitchFamily="34" charset="-122"/>
                </a:endParaRPr>
              </a:p>
            </p:txBody>
          </p:sp>
          <p:sp>
            <p:nvSpPr>
              <p:cNvPr id="69" name="圆角矩形 68"/>
              <p:cNvSpPr/>
              <p:nvPr/>
            </p:nvSpPr>
            <p:spPr>
              <a:xfrm>
                <a:off x="5226" y="2369"/>
                <a:ext cx="4908" cy="113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85" name="图片 84" descr="21537611"/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571" y="2688"/>
              <a:ext cx="1134" cy="1134"/>
            </a:xfrm>
            <a:prstGeom prst="rect">
              <a:avLst/>
            </a:prstGeom>
          </p:spPr>
        </p:pic>
      </p:grpSp>
      <p:grpSp>
        <p:nvGrpSpPr>
          <p:cNvPr id="90" name="组合 89"/>
          <p:cNvGrpSpPr/>
          <p:nvPr/>
        </p:nvGrpSpPr>
        <p:grpSpPr>
          <a:xfrm>
            <a:off x="6144260" y="4907280"/>
            <a:ext cx="3176270" cy="738505"/>
            <a:chOff x="9055" y="7996"/>
            <a:chExt cx="5002" cy="1163"/>
          </a:xfrm>
        </p:grpSpPr>
        <p:grpSp>
          <p:nvGrpSpPr>
            <p:cNvPr id="82" name="组合 81"/>
            <p:cNvGrpSpPr/>
            <p:nvPr/>
          </p:nvGrpSpPr>
          <p:grpSpPr>
            <a:xfrm>
              <a:off x="9055" y="7999"/>
              <a:ext cx="5002" cy="1134"/>
              <a:chOff x="9423" y="7680"/>
              <a:chExt cx="5002" cy="1134"/>
            </a:xfrm>
          </p:grpSpPr>
          <p:sp>
            <p:nvSpPr>
              <p:cNvPr id="70" name="圆角矩形 69"/>
              <p:cNvSpPr/>
              <p:nvPr/>
            </p:nvSpPr>
            <p:spPr>
              <a:xfrm>
                <a:off x="9423" y="7680"/>
                <a:ext cx="5002" cy="1134"/>
              </a:xfrm>
              <a:prstGeom prst="roundRect">
                <a:avLst/>
              </a:prstGeom>
              <a:no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7" name="文本框 76"/>
              <p:cNvSpPr txBox="1"/>
              <p:nvPr/>
            </p:nvSpPr>
            <p:spPr>
              <a:xfrm>
                <a:off x="10797" y="7728"/>
                <a:ext cx="3628" cy="1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等线" panose="02010600030101010101" charset="-122"/>
                    <a:ea typeface="等线" panose="02010600030101010101" charset="-122"/>
                    <a:sym typeface="思源黑体 CN Normal" panose="020B0400000000000000" pitchFamily="34" charset="-122"/>
                  </a:rPr>
                  <a:t>Member level evaluation standard</a:t>
                </a:r>
                <a:endPara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sym typeface="思源黑体 CN Normal" panose="020B0400000000000000" pitchFamily="34" charset="-122"/>
                </a:endParaRPr>
              </a:p>
            </p:txBody>
          </p:sp>
        </p:grpSp>
        <p:pic>
          <p:nvPicPr>
            <p:cNvPr id="86" name="图片 85" descr="3506591"/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074" y="7996"/>
              <a:ext cx="1163" cy="1163"/>
            </a:xfrm>
            <a:prstGeom prst="rect">
              <a:avLst/>
            </a:prstGeom>
          </p:spPr>
        </p:pic>
      </p:grpSp>
      <p:grpSp>
        <p:nvGrpSpPr>
          <p:cNvPr id="91" name="组合 90"/>
          <p:cNvGrpSpPr/>
          <p:nvPr/>
        </p:nvGrpSpPr>
        <p:grpSpPr>
          <a:xfrm>
            <a:off x="8707120" y="1688465"/>
            <a:ext cx="2747010" cy="720090"/>
            <a:chOff x="13712" y="3026"/>
            <a:chExt cx="4326" cy="1134"/>
          </a:xfrm>
        </p:grpSpPr>
        <p:sp>
          <p:nvSpPr>
            <p:cNvPr id="72" name="圆角矩形 71"/>
            <p:cNvSpPr/>
            <p:nvPr/>
          </p:nvSpPr>
          <p:spPr>
            <a:xfrm>
              <a:off x="13712" y="3026"/>
              <a:ext cx="4326" cy="1134"/>
            </a:xfrm>
            <a:prstGeom prst="round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15024" y="3047"/>
              <a:ext cx="2775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sym typeface="思源黑体 CN Normal" panose="020B0400000000000000" pitchFamily="34" charset="-122"/>
                </a:rPr>
                <a:t>Fine adjustment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思源黑体 CN Normal" panose="020B0400000000000000" pitchFamily="34" charset="-122"/>
              </a:endParaRPr>
            </a:p>
          </p:txBody>
        </p:sp>
        <p:pic>
          <p:nvPicPr>
            <p:cNvPr id="87" name="图片 86" descr="4522118"/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712" y="3026"/>
              <a:ext cx="1134" cy="1134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get Membership point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j-lt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2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36195" tIns="60960" rIns="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Memebership point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5" name="Freeform 5"/>
          <p:cNvSpPr/>
          <p:nvPr/>
        </p:nvSpPr>
        <p:spPr bwMode="auto">
          <a:xfrm>
            <a:off x="6098539" y="3325390"/>
            <a:ext cx="1387475" cy="1089025"/>
          </a:xfrm>
          <a:custGeom>
            <a:avLst/>
            <a:gdLst>
              <a:gd name="T0" fmla="*/ 1750 w 1750"/>
              <a:gd name="T1" fmla="*/ 1010 h 1373"/>
              <a:gd name="T2" fmla="*/ 1678 w 1750"/>
              <a:gd name="T3" fmla="*/ 895 h 1373"/>
              <a:gd name="T4" fmla="*/ 1602 w 1750"/>
              <a:gd name="T5" fmla="*/ 787 h 1373"/>
              <a:gd name="T6" fmla="*/ 1517 w 1750"/>
              <a:gd name="T7" fmla="*/ 684 h 1373"/>
              <a:gd name="T8" fmla="*/ 1427 w 1750"/>
              <a:gd name="T9" fmla="*/ 588 h 1373"/>
              <a:gd name="T10" fmla="*/ 1331 w 1750"/>
              <a:gd name="T11" fmla="*/ 499 h 1373"/>
              <a:gd name="T12" fmla="*/ 1229 w 1750"/>
              <a:gd name="T13" fmla="*/ 415 h 1373"/>
              <a:gd name="T14" fmla="*/ 1122 w 1750"/>
              <a:gd name="T15" fmla="*/ 340 h 1373"/>
              <a:gd name="T16" fmla="*/ 1010 w 1750"/>
              <a:gd name="T17" fmla="*/ 271 h 1373"/>
              <a:gd name="T18" fmla="*/ 895 w 1750"/>
              <a:gd name="T19" fmla="*/ 210 h 1373"/>
              <a:gd name="T20" fmla="*/ 837 w 1750"/>
              <a:gd name="T21" fmla="*/ 181 h 1373"/>
              <a:gd name="T22" fmla="*/ 776 w 1750"/>
              <a:gd name="T23" fmla="*/ 156 h 1373"/>
              <a:gd name="T24" fmla="*/ 716 w 1750"/>
              <a:gd name="T25" fmla="*/ 131 h 1373"/>
              <a:gd name="T26" fmla="*/ 653 w 1750"/>
              <a:gd name="T27" fmla="*/ 108 h 1373"/>
              <a:gd name="T28" fmla="*/ 592 w 1750"/>
              <a:gd name="T29" fmla="*/ 89 h 1373"/>
              <a:gd name="T30" fmla="*/ 528 w 1750"/>
              <a:gd name="T31" fmla="*/ 69 h 1373"/>
              <a:gd name="T32" fmla="*/ 465 w 1750"/>
              <a:gd name="T33" fmla="*/ 54 h 1373"/>
              <a:gd name="T34" fmla="*/ 399 w 1750"/>
              <a:gd name="T35" fmla="*/ 41 h 1373"/>
              <a:gd name="T36" fmla="*/ 334 w 1750"/>
              <a:gd name="T37" fmla="*/ 27 h 1373"/>
              <a:gd name="T38" fmla="*/ 269 w 1750"/>
              <a:gd name="T39" fmla="*/ 18 h 1373"/>
              <a:gd name="T40" fmla="*/ 202 w 1750"/>
              <a:gd name="T41" fmla="*/ 10 h 1373"/>
              <a:gd name="T42" fmla="*/ 136 w 1750"/>
              <a:gd name="T43" fmla="*/ 4 h 1373"/>
              <a:gd name="T44" fmla="*/ 69 w 1750"/>
              <a:gd name="T45" fmla="*/ 2 h 1373"/>
              <a:gd name="T46" fmla="*/ 0 w 1750"/>
              <a:gd name="T47" fmla="*/ 0 h 1373"/>
              <a:gd name="T48" fmla="*/ 0 w 1750"/>
              <a:gd name="T49" fmla="*/ 728 h 1373"/>
              <a:gd name="T50" fmla="*/ 86 w 1750"/>
              <a:gd name="T51" fmla="*/ 730 h 1373"/>
              <a:gd name="T52" fmla="*/ 173 w 1750"/>
              <a:gd name="T53" fmla="*/ 739 h 1373"/>
              <a:gd name="T54" fmla="*/ 255 w 1750"/>
              <a:gd name="T55" fmla="*/ 753 h 1373"/>
              <a:gd name="T56" fmla="*/ 338 w 1750"/>
              <a:gd name="T57" fmla="*/ 772 h 1373"/>
              <a:gd name="T58" fmla="*/ 419 w 1750"/>
              <a:gd name="T59" fmla="*/ 797 h 1373"/>
              <a:gd name="T60" fmla="*/ 497 w 1750"/>
              <a:gd name="T61" fmla="*/ 826 h 1373"/>
              <a:gd name="T62" fmla="*/ 574 w 1750"/>
              <a:gd name="T63" fmla="*/ 860 h 1373"/>
              <a:gd name="T64" fmla="*/ 647 w 1750"/>
              <a:gd name="T65" fmla="*/ 901 h 1373"/>
              <a:gd name="T66" fmla="*/ 718 w 1750"/>
              <a:gd name="T67" fmla="*/ 945 h 1373"/>
              <a:gd name="T68" fmla="*/ 787 w 1750"/>
              <a:gd name="T69" fmla="*/ 993 h 1373"/>
              <a:gd name="T70" fmla="*/ 851 w 1750"/>
              <a:gd name="T71" fmla="*/ 1047 h 1373"/>
              <a:gd name="T72" fmla="*/ 912 w 1750"/>
              <a:gd name="T73" fmla="*/ 1104 h 1373"/>
              <a:gd name="T74" fmla="*/ 972 w 1750"/>
              <a:gd name="T75" fmla="*/ 1166 h 1373"/>
              <a:gd name="T76" fmla="*/ 1026 w 1750"/>
              <a:gd name="T77" fmla="*/ 1231 h 1373"/>
              <a:gd name="T78" fmla="*/ 1075 w 1750"/>
              <a:gd name="T79" fmla="*/ 1300 h 1373"/>
              <a:gd name="T80" fmla="*/ 1120 w 1750"/>
              <a:gd name="T81" fmla="*/ 1373 h 1373"/>
              <a:gd name="T82" fmla="*/ 1750 w 1750"/>
              <a:gd name="T83" fmla="*/ 1010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50" h="1373">
                <a:moveTo>
                  <a:pt x="1750" y="1010"/>
                </a:moveTo>
                <a:lnTo>
                  <a:pt x="1678" y="895"/>
                </a:lnTo>
                <a:lnTo>
                  <a:pt x="1602" y="787"/>
                </a:lnTo>
                <a:lnTo>
                  <a:pt x="1517" y="684"/>
                </a:lnTo>
                <a:lnTo>
                  <a:pt x="1427" y="588"/>
                </a:lnTo>
                <a:lnTo>
                  <a:pt x="1331" y="499"/>
                </a:lnTo>
                <a:lnTo>
                  <a:pt x="1229" y="415"/>
                </a:lnTo>
                <a:lnTo>
                  <a:pt x="1122" y="340"/>
                </a:lnTo>
                <a:lnTo>
                  <a:pt x="1010" y="271"/>
                </a:lnTo>
                <a:lnTo>
                  <a:pt x="895" y="210"/>
                </a:lnTo>
                <a:lnTo>
                  <a:pt x="837" y="181"/>
                </a:lnTo>
                <a:lnTo>
                  <a:pt x="776" y="156"/>
                </a:lnTo>
                <a:lnTo>
                  <a:pt x="716" y="131"/>
                </a:lnTo>
                <a:lnTo>
                  <a:pt x="653" y="108"/>
                </a:lnTo>
                <a:lnTo>
                  <a:pt x="592" y="89"/>
                </a:lnTo>
                <a:lnTo>
                  <a:pt x="528" y="69"/>
                </a:lnTo>
                <a:lnTo>
                  <a:pt x="465" y="54"/>
                </a:lnTo>
                <a:lnTo>
                  <a:pt x="399" y="41"/>
                </a:lnTo>
                <a:lnTo>
                  <a:pt x="334" y="27"/>
                </a:lnTo>
                <a:lnTo>
                  <a:pt x="269" y="18"/>
                </a:lnTo>
                <a:lnTo>
                  <a:pt x="202" y="10"/>
                </a:lnTo>
                <a:lnTo>
                  <a:pt x="136" y="4"/>
                </a:lnTo>
                <a:lnTo>
                  <a:pt x="69" y="2"/>
                </a:lnTo>
                <a:lnTo>
                  <a:pt x="0" y="0"/>
                </a:lnTo>
                <a:lnTo>
                  <a:pt x="0" y="728"/>
                </a:lnTo>
                <a:lnTo>
                  <a:pt x="86" y="730"/>
                </a:lnTo>
                <a:lnTo>
                  <a:pt x="173" y="739"/>
                </a:lnTo>
                <a:lnTo>
                  <a:pt x="255" y="753"/>
                </a:lnTo>
                <a:lnTo>
                  <a:pt x="338" y="772"/>
                </a:lnTo>
                <a:lnTo>
                  <a:pt x="419" y="797"/>
                </a:lnTo>
                <a:lnTo>
                  <a:pt x="497" y="826"/>
                </a:lnTo>
                <a:lnTo>
                  <a:pt x="574" y="860"/>
                </a:lnTo>
                <a:lnTo>
                  <a:pt x="647" y="901"/>
                </a:lnTo>
                <a:lnTo>
                  <a:pt x="718" y="945"/>
                </a:lnTo>
                <a:lnTo>
                  <a:pt x="787" y="993"/>
                </a:lnTo>
                <a:lnTo>
                  <a:pt x="851" y="1047"/>
                </a:lnTo>
                <a:lnTo>
                  <a:pt x="912" y="1104"/>
                </a:lnTo>
                <a:lnTo>
                  <a:pt x="972" y="1166"/>
                </a:lnTo>
                <a:lnTo>
                  <a:pt x="1026" y="1231"/>
                </a:lnTo>
                <a:lnTo>
                  <a:pt x="1075" y="1300"/>
                </a:lnTo>
                <a:lnTo>
                  <a:pt x="1120" y="1373"/>
                </a:lnTo>
                <a:lnTo>
                  <a:pt x="1750" y="101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6" name="Freeform 7"/>
          <p:cNvSpPr/>
          <p:nvPr/>
        </p:nvSpPr>
        <p:spPr bwMode="auto">
          <a:xfrm>
            <a:off x="6985952" y="4127078"/>
            <a:ext cx="715963" cy="1601788"/>
          </a:xfrm>
          <a:custGeom>
            <a:avLst/>
            <a:gdLst>
              <a:gd name="T0" fmla="*/ 630 w 900"/>
              <a:gd name="T1" fmla="*/ 2020 h 2020"/>
              <a:gd name="T2" fmla="*/ 662 w 900"/>
              <a:gd name="T3" fmla="*/ 1960 h 2020"/>
              <a:gd name="T4" fmla="*/ 693 w 900"/>
              <a:gd name="T5" fmla="*/ 1901 h 2020"/>
              <a:gd name="T6" fmla="*/ 722 w 900"/>
              <a:gd name="T7" fmla="*/ 1839 h 2020"/>
              <a:gd name="T8" fmla="*/ 749 w 900"/>
              <a:gd name="T9" fmla="*/ 1778 h 2020"/>
              <a:gd name="T10" fmla="*/ 774 w 900"/>
              <a:gd name="T11" fmla="*/ 1716 h 2020"/>
              <a:gd name="T12" fmla="*/ 795 w 900"/>
              <a:gd name="T13" fmla="*/ 1655 h 2020"/>
              <a:gd name="T14" fmla="*/ 816 w 900"/>
              <a:gd name="T15" fmla="*/ 1592 h 2020"/>
              <a:gd name="T16" fmla="*/ 833 w 900"/>
              <a:gd name="T17" fmla="*/ 1528 h 2020"/>
              <a:gd name="T18" fmla="*/ 848 w 900"/>
              <a:gd name="T19" fmla="*/ 1465 h 2020"/>
              <a:gd name="T20" fmla="*/ 864 w 900"/>
              <a:gd name="T21" fmla="*/ 1400 h 2020"/>
              <a:gd name="T22" fmla="*/ 875 w 900"/>
              <a:gd name="T23" fmla="*/ 1334 h 2020"/>
              <a:gd name="T24" fmla="*/ 885 w 900"/>
              <a:gd name="T25" fmla="*/ 1271 h 2020"/>
              <a:gd name="T26" fmla="*/ 891 w 900"/>
              <a:gd name="T27" fmla="*/ 1206 h 2020"/>
              <a:gd name="T28" fmla="*/ 896 w 900"/>
              <a:gd name="T29" fmla="*/ 1141 h 2020"/>
              <a:gd name="T30" fmla="*/ 900 w 900"/>
              <a:gd name="T31" fmla="*/ 1075 h 2020"/>
              <a:gd name="T32" fmla="*/ 900 w 900"/>
              <a:gd name="T33" fmla="*/ 1010 h 2020"/>
              <a:gd name="T34" fmla="*/ 900 w 900"/>
              <a:gd name="T35" fmla="*/ 945 h 2020"/>
              <a:gd name="T36" fmla="*/ 896 w 900"/>
              <a:gd name="T37" fmla="*/ 879 h 2020"/>
              <a:gd name="T38" fmla="*/ 891 w 900"/>
              <a:gd name="T39" fmla="*/ 814 h 2020"/>
              <a:gd name="T40" fmla="*/ 885 w 900"/>
              <a:gd name="T41" fmla="*/ 749 h 2020"/>
              <a:gd name="T42" fmla="*/ 875 w 900"/>
              <a:gd name="T43" fmla="*/ 684 h 2020"/>
              <a:gd name="T44" fmla="*/ 864 w 900"/>
              <a:gd name="T45" fmla="*/ 618 h 2020"/>
              <a:gd name="T46" fmla="*/ 848 w 900"/>
              <a:gd name="T47" fmla="*/ 555 h 2020"/>
              <a:gd name="T48" fmla="*/ 833 w 900"/>
              <a:gd name="T49" fmla="*/ 492 h 2020"/>
              <a:gd name="T50" fmla="*/ 816 w 900"/>
              <a:gd name="T51" fmla="*/ 428 h 2020"/>
              <a:gd name="T52" fmla="*/ 795 w 900"/>
              <a:gd name="T53" fmla="*/ 365 h 2020"/>
              <a:gd name="T54" fmla="*/ 774 w 900"/>
              <a:gd name="T55" fmla="*/ 302 h 2020"/>
              <a:gd name="T56" fmla="*/ 749 w 900"/>
              <a:gd name="T57" fmla="*/ 240 h 2020"/>
              <a:gd name="T58" fmla="*/ 722 w 900"/>
              <a:gd name="T59" fmla="*/ 179 h 2020"/>
              <a:gd name="T60" fmla="*/ 693 w 900"/>
              <a:gd name="T61" fmla="*/ 119 h 2020"/>
              <a:gd name="T62" fmla="*/ 662 w 900"/>
              <a:gd name="T63" fmla="*/ 60 h 2020"/>
              <a:gd name="T64" fmla="*/ 630 w 900"/>
              <a:gd name="T65" fmla="*/ 0 h 2020"/>
              <a:gd name="T66" fmla="*/ 0 w 900"/>
              <a:gd name="T67" fmla="*/ 363 h 2020"/>
              <a:gd name="T68" fmla="*/ 42 w 900"/>
              <a:gd name="T69" fmla="*/ 440 h 2020"/>
              <a:gd name="T70" fmla="*/ 76 w 900"/>
              <a:gd name="T71" fmla="*/ 517 h 2020"/>
              <a:gd name="T72" fmla="*/ 105 w 900"/>
              <a:gd name="T73" fmla="*/ 597 h 2020"/>
              <a:gd name="T74" fmla="*/ 130 w 900"/>
              <a:gd name="T75" fmla="*/ 678 h 2020"/>
              <a:gd name="T76" fmla="*/ 149 w 900"/>
              <a:gd name="T77" fmla="*/ 760 h 2020"/>
              <a:gd name="T78" fmla="*/ 163 w 900"/>
              <a:gd name="T79" fmla="*/ 843 h 2020"/>
              <a:gd name="T80" fmla="*/ 171 w 900"/>
              <a:gd name="T81" fmla="*/ 925 h 2020"/>
              <a:gd name="T82" fmla="*/ 174 w 900"/>
              <a:gd name="T83" fmla="*/ 1010 h 2020"/>
              <a:gd name="T84" fmla="*/ 171 w 900"/>
              <a:gd name="T85" fmla="*/ 1093 h 2020"/>
              <a:gd name="T86" fmla="*/ 163 w 900"/>
              <a:gd name="T87" fmla="*/ 1177 h 2020"/>
              <a:gd name="T88" fmla="*/ 149 w 900"/>
              <a:gd name="T89" fmla="*/ 1260 h 2020"/>
              <a:gd name="T90" fmla="*/ 130 w 900"/>
              <a:gd name="T91" fmla="*/ 1342 h 2020"/>
              <a:gd name="T92" fmla="*/ 105 w 900"/>
              <a:gd name="T93" fmla="*/ 1423 h 2020"/>
              <a:gd name="T94" fmla="*/ 76 w 900"/>
              <a:gd name="T95" fmla="*/ 1501 h 2020"/>
              <a:gd name="T96" fmla="*/ 42 w 900"/>
              <a:gd name="T97" fmla="*/ 1580 h 2020"/>
              <a:gd name="T98" fmla="*/ 0 w 900"/>
              <a:gd name="T99" fmla="*/ 1655 h 2020"/>
              <a:gd name="T100" fmla="*/ 630 w 900"/>
              <a:gd name="T101" fmla="*/ 2020 h 2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900" h="2020">
                <a:moveTo>
                  <a:pt x="630" y="2020"/>
                </a:moveTo>
                <a:lnTo>
                  <a:pt x="662" y="1960"/>
                </a:lnTo>
                <a:lnTo>
                  <a:pt x="693" y="1901"/>
                </a:lnTo>
                <a:lnTo>
                  <a:pt x="722" y="1839"/>
                </a:lnTo>
                <a:lnTo>
                  <a:pt x="749" y="1778"/>
                </a:lnTo>
                <a:lnTo>
                  <a:pt x="774" y="1716"/>
                </a:lnTo>
                <a:lnTo>
                  <a:pt x="795" y="1655"/>
                </a:lnTo>
                <a:lnTo>
                  <a:pt x="816" y="1592"/>
                </a:lnTo>
                <a:lnTo>
                  <a:pt x="833" y="1528"/>
                </a:lnTo>
                <a:lnTo>
                  <a:pt x="848" y="1465"/>
                </a:lnTo>
                <a:lnTo>
                  <a:pt x="864" y="1400"/>
                </a:lnTo>
                <a:lnTo>
                  <a:pt x="875" y="1334"/>
                </a:lnTo>
                <a:lnTo>
                  <a:pt x="885" y="1271"/>
                </a:lnTo>
                <a:lnTo>
                  <a:pt x="891" y="1206"/>
                </a:lnTo>
                <a:lnTo>
                  <a:pt x="896" y="1141"/>
                </a:lnTo>
                <a:lnTo>
                  <a:pt x="900" y="1075"/>
                </a:lnTo>
                <a:lnTo>
                  <a:pt x="900" y="1010"/>
                </a:lnTo>
                <a:lnTo>
                  <a:pt x="900" y="945"/>
                </a:lnTo>
                <a:lnTo>
                  <a:pt x="896" y="879"/>
                </a:lnTo>
                <a:lnTo>
                  <a:pt x="891" y="814"/>
                </a:lnTo>
                <a:lnTo>
                  <a:pt x="885" y="749"/>
                </a:lnTo>
                <a:lnTo>
                  <a:pt x="875" y="684"/>
                </a:lnTo>
                <a:lnTo>
                  <a:pt x="864" y="618"/>
                </a:lnTo>
                <a:lnTo>
                  <a:pt x="848" y="555"/>
                </a:lnTo>
                <a:lnTo>
                  <a:pt x="833" y="492"/>
                </a:lnTo>
                <a:lnTo>
                  <a:pt x="816" y="428"/>
                </a:lnTo>
                <a:lnTo>
                  <a:pt x="795" y="365"/>
                </a:lnTo>
                <a:lnTo>
                  <a:pt x="774" y="302"/>
                </a:lnTo>
                <a:lnTo>
                  <a:pt x="749" y="240"/>
                </a:lnTo>
                <a:lnTo>
                  <a:pt x="722" y="179"/>
                </a:lnTo>
                <a:lnTo>
                  <a:pt x="693" y="119"/>
                </a:lnTo>
                <a:lnTo>
                  <a:pt x="662" y="60"/>
                </a:lnTo>
                <a:lnTo>
                  <a:pt x="630" y="0"/>
                </a:lnTo>
                <a:lnTo>
                  <a:pt x="0" y="363"/>
                </a:lnTo>
                <a:lnTo>
                  <a:pt x="42" y="440"/>
                </a:lnTo>
                <a:lnTo>
                  <a:pt x="76" y="517"/>
                </a:lnTo>
                <a:lnTo>
                  <a:pt x="105" y="597"/>
                </a:lnTo>
                <a:lnTo>
                  <a:pt x="130" y="678"/>
                </a:lnTo>
                <a:lnTo>
                  <a:pt x="149" y="760"/>
                </a:lnTo>
                <a:lnTo>
                  <a:pt x="163" y="843"/>
                </a:lnTo>
                <a:lnTo>
                  <a:pt x="171" y="925"/>
                </a:lnTo>
                <a:lnTo>
                  <a:pt x="174" y="1010"/>
                </a:lnTo>
                <a:lnTo>
                  <a:pt x="171" y="1093"/>
                </a:lnTo>
                <a:lnTo>
                  <a:pt x="163" y="1177"/>
                </a:lnTo>
                <a:lnTo>
                  <a:pt x="149" y="1260"/>
                </a:lnTo>
                <a:lnTo>
                  <a:pt x="130" y="1342"/>
                </a:lnTo>
                <a:lnTo>
                  <a:pt x="105" y="1423"/>
                </a:lnTo>
                <a:lnTo>
                  <a:pt x="76" y="1501"/>
                </a:lnTo>
                <a:lnTo>
                  <a:pt x="42" y="1580"/>
                </a:lnTo>
                <a:lnTo>
                  <a:pt x="0" y="1655"/>
                </a:lnTo>
                <a:lnTo>
                  <a:pt x="630" y="202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7" name="Freeform 13"/>
          <p:cNvSpPr/>
          <p:nvPr/>
        </p:nvSpPr>
        <p:spPr bwMode="auto">
          <a:xfrm>
            <a:off x="4495164" y="4127078"/>
            <a:ext cx="714375" cy="1601788"/>
          </a:xfrm>
          <a:custGeom>
            <a:avLst/>
            <a:gdLst>
              <a:gd name="T0" fmla="*/ 269 w 898"/>
              <a:gd name="T1" fmla="*/ 0 h 2020"/>
              <a:gd name="T2" fmla="*/ 236 w 898"/>
              <a:gd name="T3" fmla="*/ 60 h 2020"/>
              <a:gd name="T4" fmla="*/ 205 w 898"/>
              <a:gd name="T5" fmla="*/ 119 h 2020"/>
              <a:gd name="T6" fmla="*/ 178 w 898"/>
              <a:gd name="T7" fmla="*/ 179 h 2020"/>
              <a:gd name="T8" fmla="*/ 151 w 898"/>
              <a:gd name="T9" fmla="*/ 240 h 2020"/>
              <a:gd name="T10" fmla="*/ 126 w 898"/>
              <a:gd name="T11" fmla="*/ 302 h 2020"/>
              <a:gd name="T12" fmla="*/ 105 w 898"/>
              <a:gd name="T13" fmla="*/ 365 h 2020"/>
              <a:gd name="T14" fmla="*/ 84 w 898"/>
              <a:gd name="T15" fmla="*/ 428 h 2020"/>
              <a:gd name="T16" fmla="*/ 67 w 898"/>
              <a:gd name="T17" fmla="*/ 492 h 2020"/>
              <a:gd name="T18" fmla="*/ 52 w 898"/>
              <a:gd name="T19" fmla="*/ 555 h 2020"/>
              <a:gd name="T20" fmla="*/ 36 w 898"/>
              <a:gd name="T21" fmla="*/ 618 h 2020"/>
              <a:gd name="T22" fmla="*/ 25 w 898"/>
              <a:gd name="T23" fmla="*/ 684 h 2020"/>
              <a:gd name="T24" fmla="*/ 15 w 898"/>
              <a:gd name="T25" fmla="*/ 749 h 2020"/>
              <a:gd name="T26" fmla="*/ 9 w 898"/>
              <a:gd name="T27" fmla="*/ 814 h 2020"/>
              <a:gd name="T28" fmla="*/ 4 w 898"/>
              <a:gd name="T29" fmla="*/ 879 h 2020"/>
              <a:gd name="T30" fmla="*/ 0 w 898"/>
              <a:gd name="T31" fmla="*/ 945 h 2020"/>
              <a:gd name="T32" fmla="*/ 0 w 898"/>
              <a:gd name="T33" fmla="*/ 1010 h 2020"/>
              <a:gd name="T34" fmla="*/ 0 w 898"/>
              <a:gd name="T35" fmla="*/ 1075 h 2020"/>
              <a:gd name="T36" fmla="*/ 4 w 898"/>
              <a:gd name="T37" fmla="*/ 1141 h 2020"/>
              <a:gd name="T38" fmla="*/ 9 w 898"/>
              <a:gd name="T39" fmla="*/ 1206 h 2020"/>
              <a:gd name="T40" fmla="*/ 15 w 898"/>
              <a:gd name="T41" fmla="*/ 1271 h 2020"/>
              <a:gd name="T42" fmla="*/ 25 w 898"/>
              <a:gd name="T43" fmla="*/ 1334 h 2020"/>
              <a:gd name="T44" fmla="*/ 36 w 898"/>
              <a:gd name="T45" fmla="*/ 1400 h 2020"/>
              <a:gd name="T46" fmla="*/ 52 w 898"/>
              <a:gd name="T47" fmla="*/ 1463 h 2020"/>
              <a:gd name="T48" fmla="*/ 67 w 898"/>
              <a:gd name="T49" fmla="*/ 1528 h 2020"/>
              <a:gd name="T50" fmla="*/ 84 w 898"/>
              <a:gd name="T51" fmla="*/ 1592 h 2020"/>
              <a:gd name="T52" fmla="*/ 105 w 898"/>
              <a:gd name="T53" fmla="*/ 1655 h 2020"/>
              <a:gd name="T54" fmla="*/ 126 w 898"/>
              <a:gd name="T55" fmla="*/ 1716 h 2020"/>
              <a:gd name="T56" fmla="*/ 151 w 898"/>
              <a:gd name="T57" fmla="*/ 1778 h 2020"/>
              <a:gd name="T58" fmla="*/ 178 w 898"/>
              <a:gd name="T59" fmla="*/ 1839 h 2020"/>
              <a:gd name="T60" fmla="*/ 205 w 898"/>
              <a:gd name="T61" fmla="*/ 1901 h 2020"/>
              <a:gd name="T62" fmla="*/ 236 w 898"/>
              <a:gd name="T63" fmla="*/ 1960 h 2020"/>
              <a:gd name="T64" fmla="*/ 269 w 898"/>
              <a:gd name="T65" fmla="*/ 2020 h 2020"/>
              <a:gd name="T66" fmla="*/ 898 w 898"/>
              <a:gd name="T67" fmla="*/ 1655 h 2020"/>
              <a:gd name="T68" fmla="*/ 858 w 898"/>
              <a:gd name="T69" fmla="*/ 1580 h 2020"/>
              <a:gd name="T70" fmla="*/ 824 w 898"/>
              <a:gd name="T71" fmla="*/ 1501 h 2020"/>
              <a:gd name="T72" fmla="*/ 793 w 898"/>
              <a:gd name="T73" fmla="*/ 1423 h 2020"/>
              <a:gd name="T74" fmla="*/ 770 w 898"/>
              <a:gd name="T75" fmla="*/ 1342 h 2020"/>
              <a:gd name="T76" fmla="*/ 751 w 898"/>
              <a:gd name="T77" fmla="*/ 1260 h 2020"/>
              <a:gd name="T78" fmla="*/ 737 w 898"/>
              <a:gd name="T79" fmla="*/ 1177 h 2020"/>
              <a:gd name="T80" fmla="*/ 729 w 898"/>
              <a:gd name="T81" fmla="*/ 1093 h 2020"/>
              <a:gd name="T82" fmla="*/ 726 w 898"/>
              <a:gd name="T83" fmla="*/ 1010 h 2020"/>
              <a:gd name="T84" fmla="*/ 729 w 898"/>
              <a:gd name="T85" fmla="*/ 925 h 2020"/>
              <a:gd name="T86" fmla="*/ 737 w 898"/>
              <a:gd name="T87" fmla="*/ 843 h 2020"/>
              <a:gd name="T88" fmla="*/ 751 w 898"/>
              <a:gd name="T89" fmla="*/ 760 h 2020"/>
              <a:gd name="T90" fmla="*/ 770 w 898"/>
              <a:gd name="T91" fmla="*/ 678 h 2020"/>
              <a:gd name="T92" fmla="*/ 793 w 898"/>
              <a:gd name="T93" fmla="*/ 597 h 2020"/>
              <a:gd name="T94" fmla="*/ 824 w 898"/>
              <a:gd name="T95" fmla="*/ 517 h 2020"/>
              <a:gd name="T96" fmla="*/ 858 w 898"/>
              <a:gd name="T97" fmla="*/ 440 h 2020"/>
              <a:gd name="T98" fmla="*/ 898 w 898"/>
              <a:gd name="T99" fmla="*/ 363 h 2020"/>
              <a:gd name="T100" fmla="*/ 269 w 898"/>
              <a:gd name="T101" fmla="*/ 0 h 2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898" h="2020">
                <a:moveTo>
                  <a:pt x="269" y="0"/>
                </a:moveTo>
                <a:lnTo>
                  <a:pt x="236" y="60"/>
                </a:lnTo>
                <a:lnTo>
                  <a:pt x="205" y="119"/>
                </a:lnTo>
                <a:lnTo>
                  <a:pt x="178" y="179"/>
                </a:lnTo>
                <a:lnTo>
                  <a:pt x="151" y="240"/>
                </a:lnTo>
                <a:lnTo>
                  <a:pt x="126" y="302"/>
                </a:lnTo>
                <a:lnTo>
                  <a:pt x="105" y="365"/>
                </a:lnTo>
                <a:lnTo>
                  <a:pt x="84" y="428"/>
                </a:lnTo>
                <a:lnTo>
                  <a:pt x="67" y="492"/>
                </a:lnTo>
                <a:lnTo>
                  <a:pt x="52" y="555"/>
                </a:lnTo>
                <a:lnTo>
                  <a:pt x="36" y="618"/>
                </a:lnTo>
                <a:lnTo>
                  <a:pt x="25" y="684"/>
                </a:lnTo>
                <a:lnTo>
                  <a:pt x="15" y="749"/>
                </a:lnTo>
                <a:lnTo>
                  <a:pt x="9" y="814"/>
                </a:lnTo>
                <a:lnTo>
                  <a:pt x="4" y="879"/>
                </a:lnTo>
                <a:lnTo>
                  <a:pt x="0" y="945"/>
                </a:lnTo>
                <a:lnTo>
                  <a:pt x="0" y="1010"/>
                </a:lnTo>
                <a:lnTo>
                  <a:pt x="0" y="1075"/>
                </a:lnTo>
                <a:lnTo>
                  <a:pt x="4" y="1141"/>
                </a:lnTo>
                <a:lnTo>
                  <a:pt x="9" y="1206"/>
                </a:lnTo>
                <a:lnTo>
                  <a:pt x="15" y="1271"/>
                </a:lnTo>
                <a:lnTo>
                  <a:pt x="25" y="1334"/>
                </a:lnTo>
                <a:lnTo>
                  <a:pt x="36" y="1400"/>
                </a:lnTo>
                <a:lnTo>
                  <a:pt x="52" y="1463"/>
                </a:lnTo>
                <a:lnTo>
                  <a:pt x="67" y="1528"/>
                </a:lnTo>
                <a:lnTo>
                  <a:pt x="84" y="1592"/>
                </a:lnTo>
                <a:lnTo>
                  <a:pt x="105" y="1655"/>
                </a:lnTo>
                <a:lnTo>
                  <a:pt x="126" y="1716"/>
                </a:lnTo>
                <a:lnTo>
                  <a:pt x="151" y="1778"/>
                </a:lnTo>
                <a:lnTo>
                  <a:pt x="178" y="1839"/>
                </a:lnTo>
                <a:lnTo>
                  <a:pt x="205" y="1901"/>
                </a:lnTo>
                <a:lnTo>
                  <a:pt x="236" y="1960"/>
                </a:lnTo>
                <a:lnTo>
                  <a:pt x="269" y="2020"/>
                </a:lnTo>
                <a:lnTo>
                  <a:pt x="898" y="1655"/>
                </a:lnTo>
                <a:lnTo>
                  <a:pt x="858" y="1580"/>
                </a:lnTo>
                <a:lnTo>
                  <a:pt x="824" y="1501"/>
                </a:lnTo>
                <a:lnTo>
                  <a:pt x="793" y="1423"/>
                </a:lnTo>
                <a:lnTo>
                  <a:pt x="770" y="1342"/>
                </a:lnTo>
                <a:lnTo>
                  <a:pt x="751" y="1260"/>
                </a:lnTo>
                <a:lnTo>
                  <a:pt x="737" y="1177"/>
                </a:lnTo>
                <a:lnTo>
                  <a:pt x="729" y="1093"/>
                </a:lnTo>
                <a:lnTo>
                  <a:pt x="726" y="1010"/>
                </a:lnTo>
                <a:lnTo>
                  <a:pt x="729" y="925"/>
                </a:lnTo>
                <a:lnTo>
                  <a:pt x="737" y="843"/>
                </a:lnTo>
                <a:lnTo>
                  <a:pt x="751" y="760"/>
                </a:lnTo>
                <a:lnTo>
                  <a:pt x="770" y="678"/>
                </a:lnTo>
                <a:lnTo>
                  <a:pt x="793" y="597"/>
                </a:lnTo>
                <a:lnTo>
                  <a:pt x="824" y="517"/>
                </a:lnTo>
                <a:lnTo>
                  <a:pt x="858" y="440"/>
                </a:lnTo>
                <a:lnTo>
                  <a:pt x="898" y="363"/>
                </a:lnTo>
                <a:lnTo>
                  <a:pt x="269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28" name="Freeform 15"/>
          <p:cNvSpPr/>
          <p:nvPr/>
        </p:nvSpPr>
        <p:spPr bwMode="auto">
          <a:xfrm>
            <a:off x="4709477" y="3325390"/>
            <a:ext cx="1389063" cy="1089025"/>
          </a:xfrm>
          <a:custGeom>
            <a:avLst/>
            <a:gdLst>
              <a:gd name="T0" fmla="*/ 1749 w 1749"/>
              <a:gd name="T1" fmla="*/ 0 h 1373"/>
              <a:gd name="T2" fmla="*/ 1682 w 1749"/>
              <a:gd name="T3" fmla="*/ 0 h 1373"/>
              <a:gd name="T4" fmla="*/ 1615 w 1749"/>
              <a:gd name="T5" fmla="*/ 4 h 1373"/>
              <a:gd name="T6" fmla="*/ 1549 w 1749"/>
              <a:gd name="T7" fmla="*/ 10 h 1373"/>
              <a:gd name="T8" fmla="*/ 1482 w 1749"/>
              <a:gd name="T9" fmla="*/ 18 h 1373"/>
              <a:gd name="T10" fmla="*/ 1417 w 1749"/>
              <a:gd name="T11" fmla="*/ 27 h 1373"/>
              <a:gd name="T12" fmla="*/ 1352 w 1749"/>
              <a:gd name="T13" fmla="*/ 39 h 1373"/>
              <a:gd name="T14" fmla="*/ 1286 w 1749"/>
              <a:gd name="T15" fmla="*/ 54 h 1373"/>
              <a:gd name="T16" fmla="*/ 1223 w 1749"/>
              <a:gd name="T17" fmla="*/ 69 h 1373"/>
              <a:gd name="T18" fmla="*/ 1159 w 1749"/>
              <a:gd name="T19" fmla="*/ 89 h 1373"/>
              <a:gd name="T20" fmla="*/ 1096 w 1749"/>
              <a:gd name="T21" fmla="*/ 108 h 1373"/>
              <a:gd name="T22" fmla="*/ 1035 w 1749"/>
              <a:gd name="T23" fmla="*/ 131 h 1373"/>
              <a:gd name="T24" fmla="*/ 975 w 1749"/>
              <a:gd name="T25" fmla="*/ 154 h 1373"/>
              <a:gd name="T26" fmla="*/ 914 w 1749"/>
              <a:gd name="T27" fmla="*/ 181 h 1373"/>
              <a:gd name="T28" fmla="*/ 856 w 1749"/>
              <a:gd name="T29" fmla="*/ 210 h 1373"/>
              <a:gd name="T30" fmla="*/ 739 w 1749"/>
              <a:gd name="T31" fmla="*/ 271 h 1373"/>
              <a:gd name="T32" fmla="*/ 629 w 1749"/>
              <a:gd name="T33" fmla="*/ 340 h 1373"/>
              <a:gd name="T34" fmla="*/ 522 w 1749"/>
              <a:gd name="T35" fmla="*/ 415 h 1373"/>
              <a:gd name="T36" fmla="*/ 420 w 1749"/>
              <a:gd name="T37" fmla="*/ 499 h 1373"/>
              <a:gd name="T38" fmla="*/ 324 w 1749"/>
              <a:gd name="T39" fmla="*/ 588 h 1373"/>
              <a:gd name="T40" fmla="*/ 234 w 1749"/>
              <a:gd name="T41" fmla="*/ 684 h 1373"/>
              <a:gd name="T42" fmla="*/ 149 w 1749"/>
              <a:gd name="T43" fmla="*/ 787 h 1373"/>
              <a:gd name="T44" fmla="*/ 73 w 1749"/>
              <a:gd name="T45" fmla="*/ 895 h 1373"/>
              <a:gd name="T46" fmla="*/ 0 w 1749"/>
              <a:gd name="T47" fmla="*/ 1010 h 1373"/>
              <a:gd name="T48" fmla="*/ 629 w 1749"/>
              <a:gd name="T49" fmla="*/ 1373 h 1373"/>
              <a:gd name="T50" fmla="*/ 676 w 1749"/>
              <a:gd name="T51" fmla="*/ 1300 h 1373"/>
              <a:gd name="T52" fmla="*/ 725 w 1749"/>
              <a:gd name="T53" fmla="*/ 1231 h 1373"/>
              <a:gd name="T54" fmla="*/ 779 w 1749"/>
              <a:gd name="T55" fmla="*/ 1166 h 1373"/>
              <a:gd name="T56" fmla="*/ 837 w 1749"/>
              <a:gd name="T57" fmla="*/ 1104 h 1373"/>
              <a:gd name="T58" fmla="*/ 898 w 1749"/>
              <a:gd name="T59" fmla="*/ 1047 h 1373"/>
              <a:gd name="T60" fmla="*/ 964 w 1749"/>
              <a:gd name="T61" fmla="*/ 993 h 1373"/>
              <a:gd name="T62" fmla="*/ 1033 w 1749"/>
              <a:gd name="T63" fmla="*/ 945 h 1373"/>
              <a:gd name="T64" fmla="*/ 1104 w 1749"/>
              <a:gd name="T65" fmla="*/ 901 h 1373"/>
              <a:gd name="T66" fmla="*/ 1177 w 1749"/>
              <a:gd name="T67" fmla="*/ 860 h 1373"/>
              <a:gd name="T68" fmla="*/ 1254 w 1749"/>
              <a:gd name="T69" fmla="*/ 826 h 1373"/>
              <a:gd name="T70" fmla="*/ 1332 w 1749"/>
              <a:gd name="T71" fmla="*/ 797 h 1373"/>
              <a:gd name="T72" fmla="*/ 1413 w 1749"/>
              <a:gd name="T73" fmla="*/ 772 h 1373"/>
              <a:gd name="T74" fmla="*/ 1496 w 1749"/>
              <a:gd name="T75" fmla="*/ 753 h 1373"/>
              <a:gd name="T76" fmla="*/ 1578 w 1749"/>
              <a:gd name="T77" fmla="*/ 738 h 1373"/>
              <a:gd name="T78" fmla="*/ 1665 w 1749"/>
              <a:gd name="T79" fmla="*/ 730 h 1373"/>
              <a:gd name="T80" fmla="*/ 1749 w 1749"/>
              <a:gd name="T81" fmla="*/ 728 h 1373"/>
              <a:gd name="T82" fmla="*/ 1749 w 1749"/>
              <a:gd name="T83" fmla="*/ 0 h 13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749" h="1373">
                <a:moveTo>
                  <a:pt x="1749" y="0"/>
                </a:moveTo>
                <a:lnTo>
                  <a:pt x="1682" y="0"/>
                </a:lnTo>
                <a:lnTo>
                  <a:pt x="1615" y="4"/>
                </a:lnTo>
                <a:lnTo>
                  <a:pt x="1549" y="10"/>
                </a:lnTo>
                <a:lnTo>
                  <a:pt x="1482" y="18"/>
                </a:lnTo>
                <a:lnTo>
                  <a:pt x="1417" y="27"/>
                </a:lnTo>
                <a:lnTo>
                  <a:pt x="1352" y="39"/>
                </a:lnTo>
                <a:lnTo>
                  <a:pt x="1286" y="54"/>
                </a:lnTo>
                <a:lnTo>
                  <a:pt x="1223" y="69"/>
                </a:lnTo>
                <a:lnTo>
                  <a:pt x="1159" y="89"/>
                </a:lnTo>
                <a:lnTo>
                  <a:pt x="1096" y="108"/>
                </a:lnTo>
                <a:lnTo>
                  <a:pt x="1035" y="131"/>
                </a:lnTo>
                <a:lnTo>
                  <a:pt x="975" y="154"/>
                </a:lnTo>
                <a:lnTo>
                  <a:pt x="914" y="181"/>
                </a:lnTo>
                <a:lnTo>
                  <a:pt x="856" y="210"/>
                </a:lnTo>
                <a:lnTo>
                  <a:pt x="739" y="271"/>
                </a:lnTo>
                <a:lnTo>
                  <a:pt x="629" y="340"/>
                </a:lnTo>
                <a:lnTo>
                  <a:pt x="522" y="415"/>
                </a:lnTo>
                <a:lnTo>
                  <a:pt x="420" y="499"/>
                </a:lnTo>
                <a:lnTo>
                  <a:pt x="324" y="588"/>
                </a:lnTo>
                <a:lnTo>
                  <a:pt x="234" y="684"/>
                </a:lnTo>
                <a:lnTo>
                  <a:pt x="149" y="787"/>
                </a:lnTo>
                <a:lnTo>
                  <a:pt x="73" y="895"/>
                </a:lnTo>
                <a:lnTo>
                  <a:pt x="0" y="1010"/>
                </a:lnTo>
                <a:lnTo>
                  <a:pt x="629" y="1373"/>
                </a:lnTo>
                <a:lnTo>
                  <a:pt x="676" y="1300"/>
                </a:lnTo>
                <a:lnTo>
                  <a:pt x="725" y="1231"/>
                </a:lnTo>
                <a:lnTo>
                  <a:pt x="779" y="1166"/>
                </a:lnTo>
                <a:lnTo>
                  <a:pt x="837" y="1104"/>
                </a:lnTo>
                <a:lnTo>
                  <a:pt x="898" y="1047"/>
                </a:lnTo>
                <a:lnTo>
                  <a:pt x="964" y="993"/>
                </a:lnTo>
                <a:lnTo>
                  <a:pt x="1033" y="945"/>
                </a:lnTo>
                <a:lnTo>
                  <a:pt x="1104" y="901"/>
                </a:lnTo>
                <a:lnTo>
                  <a:pt x="1177" y="860"/>
                </a:lnTo>
                <a:lnTo>
                  <a:pt x="1254" y="826"/>
                </a:lnTo>
                <a:lnTo>
                  <a:pt x="1332" y="797"/>
                </a:lnTo>
                <a:lnTo>
                  <a:pt x="1413" y="772"/>
                </a:lnTo>
                <a:lnTo>
                  <a:pt x="1496" y="753"/>
                </a:lnTo>
                <a:lnTo>
                  <a:pt x="1578" y="738"/>
                </a:lnTo>
                <a:lnTo>
                  <a:pt x="1665" y="730"/>
                </a:lnTo>
                <a:lnTo>
                  <a:pt x="1749" y="728"/>
                </a:lnTo>
                <a:lnTo>
                  <a:pt x="1749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9525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 rot="16200000">
            <a:off x="4330700" y="4734560"/>
            <a:ext cx="1008380" cy="3683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zh-CN" altLang="en-US" sz="900" b="1" dirty="0">
                <a:solidFill>
                  <a:schemeClr val="bg1">
                    <a:lumMod val="9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Membership</a:t>
            </a:r>
            <a:endParaRPr lang="zh-CN" altLang="en-US" sz="900" b="1" dirty="0">
              <a:solidFill>
                <a:schemeClr val="bg1">
                  <a:lumMod val="9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55" name="Freeform 185"/>
          <p:cNvSpPr>
            <a:spLocks noEditPoints="1"/>
          </p:cNvSpPr>
          <p:nvPr/>
        </p:nvSpPr>
        <p:spPr bwMode="auto">
          <a:xfrm>
            <a:off x="4748772" y="2827657"/>
            <a:ext cx="131828" cy="187826"/>
          </a:xfrm>
          <a:custGeom>
            <a:avLst/>
            <a:gdLst>
              <a:gd name="T0" fmla="*/ 47 w 48"/>
              <a:gd name="T1" fmla="*/ 2 h 68"/>
              <a:gd name="T2" fmla="*/ 29 w 48"/>
              <a:gd name="T3" fmla="*/ 2 h 68"/>
              <a:gd name="T4" fmla="*/ 16 w 48"/>
              <a:gd name="T5" fmla="*/ 30 h 68"/>
              <a:gd name="T6" fmla="*/ 17 w 48"/>
              <a:gd name="T7" fmla="*/ 43 h 68"/>
              <a:gd name="T8" fmla="*/ 10 w 48"/>
              <a:gd name="T9" fmla="*/ 61 h 68"/>
              <a:gd name="T10" fmla="*/ 43 w 48"/>
              <a:gd name="T11" fmla="*/ 61 h 68"/>
              <a:gd name="T12" fmla="*/ 44 w 48"/>
              <a:gd name="T13" fmla="*/ 45 h 68"/>
              <a:gd name="T14" fmla="*/ 24 w 48"/>
              <a:gd name="T15" fmla="*/ 36 h 68"/>
              <a:gd name="T16" fmla="*/ 34 w 48"/>
              <a:gd name="T17" fmla="*/ 31 h 68"/>
              <a:gd name="T18" fmla="*/ 43 w 48"/>
              <a:gd name="T19" fmla="*/ 13 h 68"/>
              <a:gd name="T20" fmla="*/ 47 w 48"/>
              <a:gd name="T21" fmla="*/ 12 h 68"/>
              <a:gd name="T22" fmla="*/ 47 w 48"/>
              <a:gd name="T23" fmla="*/ 2 h 68"/>
              <a:gd name="T24" fmla="*/ 20 w 48"/>
              <a:gd name="T25" fmla="*/ 22 h 68"/>
              <a:gd name="T26" fmla="*/ 31 w 48"/>
              <a:gd name="T27" fmla="*/ 22 h 68"/>
              <a:gd name="T28" fmla="*/ 20 w 48"/>
              <a:gd name="T29" fmla="*/ 22 h 68"/>
              <a:gd name="T30" fmla="*/ 35 w 48"/>
              <a:gd name="T31" fmla="*/ 52 h 68"/>
              <a:gd name="T32" fmla="*/ 18 w 48"/>
              <a:gd name="T33" fmla="*/ 55 h 68"/>
              <a:gd name="T34" fmla="*/ 23 w 48"/>
              <a:gd name="T35" fmla="*/ 49 h 68"/>
              <a:gd name="T36" fmla="*/ 35 w 48"/>
              <a:gd name="T37" fmla="*/ 5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8" h="68">
                <a:moveTo>
                  <a:pt x="47" y="2"/>
                </a:moveTo>
                <a:cubicBezTo>
                  <a:pt x="40" y="6"/>
                  <a:pt x="34" y="3"/>
                  <a:pt x="29" y="2"/>
                </a:cubicBezTo>
                <a:cubicBezTo>
                  <a:pt x="7" y="0"/>
                  <a:pt x="0" y="22"/>
                  <a:pt x="16" y="30"/>
                </a:cubicBezTo>
                <a:cubicBezTo>
                  <a:pt x="12" y="32"/>
                  <a:pt x="12" y="42"/>
                  <a:pt x="17" y="43"/>
                </a:cubicBezTo>
                <a:cubicBezTo>
                  <a:pt x="6" y="44"/>
                  <a:pt x="5" y="56"/>
                  <a:pt x="10" y="61"/>
                </a:cubicBezTo>
                <a:cubicBezTo>
                  <a:pt x="17" y="68"/>
                  <a:pt x="37" y="67"/>
                  <a:pt x="43" y="61"/>
                </a:cubicBezTo>
                <a:cubicBezTo>
                  <a:pt x="47" y="57"/>
                  <a:pt x="48" y="49"/>
                  <a:pt x="44" y="45"/>
                </a:cubicBezTo>
                <a:cubicBezTo>
                  <a:pt x="41" y="42"/>
                  <a:pt x="24" y="41"/>
                  <a:pt x="24" y="36"/>
                </a:cubicBezTo>
                <a:cubicBezTo>
                  <a:pt x="25" y="32"/>
                  <a:pt x="31" y="32"/>
                  <a:pt x="34" y="31"/>
                </a:cubicBezTo>
                <a:cubicBezTo>
                  <a:pt x="41" y="28"/>
                  <a:pt x="45" y="19"/>
                  <a:pt x="43" y="13"/>
                </a:cubicBezTo>
                <a:cubicBezTo>
                  <a:pt x="44" y="12"/>
                  <a:pt x="45" y="12"/>
                  <a:pt x="47" y="12"/>
                </a:cubicBezTo>
                <a:cubicBezTo>
                  <a:pt x="47" y="9"/>
                  <a:pt x="47" y="5"/>
                  <a:pt x="47" y="2"/>
                </a:cubicBezTo>
                <a:close/>
                <a:moveTo>
                  <a:pt x="20" y="22"/>
                </a:moveTo>
                <a:cubicBezTo>
                  <a:pt x="12" y="7"/>
                  <a:pt x="39" y="8"/>
                  <a:pt x="31" y="22"/>
                </a:cubicBezTo>
                <a:cubicBezTo>
                  <a:pt x="28" y="24"/>
                  <a:pt x="23" y="24"/>
                  <a:pt x="20" y="22"/>
                </a:cubicBezTo>
                <a:close/>
                <a:moveTo>
                  <a:pt x="35" y="52"/>
                </a:moveTo>
                <a:cubicBezTo>
                  <a:pt x="36" y="59"/>
                  <a:pt x="20" y="60"/>
                  <a:pt x="18" y="55"/>
                </a:cubicBezTo>
                <a:cubicBezTo>
                  <a:pt x="17" y="51"/>
                  <a:pt x="19" y="50"/>
                  <a:pt x="23" y="49"/>
                </a:cubicBezTo>
                <a:cubicBezTo>
                  <a:pt x="28" y="47"/>
                  <a:pt x="35" y="48"/>
                  <a:pt x="35" y="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Freeform 79"/>
          <p:cNvSpPr/>
          <p:nvPr/>
        </p:nvSpPr>
        <p:spPr bwMode="auto">
          <a:xfrm>
            <a:off x="3922326" y="4799602"/>
            <a:ext cx="74218" cy="157843"/>
          </a:xfrm>
          <a:custGeom>
            <a:avLst/>
            <a:gdLst>
              <a:gd name="T0" fmla="*/ 30 w 30"/>
              <a:gd name="T1" fmla="*/ 22 h 64"/>
              <a:gd name="T2" fmla="*/ 19 w 30"/>
              <a:gd name="T3" fmla="*/ 22 h 64"/>
              <a:gd name="T4" fmla="*/ 19 w 30"/>
              <a:gd name="T5" fmla="*/ 14 h 64"/>
              <a:gd name="T6" fmla="*/ 23 w 30"/>
              <a:gd name="T7" fmla="*/ 11 h 64"/>
              <a:gd name="T8" fmla="*/ 30 w 30"/>
              <a:gd name="T9" fmla="*/ 11 h 64"/>
              <a:gd name="T10" fmla="*/ 30 w 30"/>
              <a:gd name="T11" fmla="*/ 0 h 64"/>
              <a:gd name="T12" fmla="*/ 22 w 30"/>
              <a:gd name="T13" fmla="*/ 0 h 64"/>
              <a:gd name="T14" fmla="*/ 8 w 30"/>
              <a:gd name="T15" fmla="*/ 13 h 64"/>
              <a:gd name="T16" fmla="*/ 8 w 30"/>
              <a:gd name="T17" fmla="*/ 22 h 64"/>
              <a:gd name="T18" fmla="*/ 0 w 30"/>
              <a:gd name="T19" fmla="*/ 22 h 64"/>
              <a:gd name="T20" fmla="*/ 0 w 30"/>
              <a:gd name="T21" fmla="*/ 34 h 64"/>
              <a:gd name="T22" fmla="*/ 8 w 30"/>
              <a:gd name="T23" fmla="*/ 34 h 64"/>
              <a:gd name="T24" fmla="*/ 8 w 30"/>
              <a:gd name="T25" fmla="*/ 64 h 64"/>
              <a:gd name="T26" fmla="*/ 19 w 30"/>
              <a:gd name="T27" fmla="*/ 64 h 64"/>
              <a:gd name="T28" fmla="*/ 19 w 30"/>
              <a:gd name="T29" fmla="*/ 34 h 64"/>
              <a:gd name="T30" fmla="*/ 28 w 30"/>
              <a:gd name="T31" fmla="*/ 34 h 64"/>
              <a:gd name="T32" fmla="*/ 30 w 30"/>
              <a:gd name="T33" fmla="*/ 2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0" h="64">
                <a:moveTo>
                  <a:pt x="30" y="22"/>
                </a:moveTo>
                <a:cubicBezTo>
                  <a:pt x="19" y="22"/>
                  <a:pt x="19" y="22"/>
                  <a:pt x="19" y="22"/>
                </a:cubicBezTo>
                <a:cubicBezTo>
                  <a:pt x="19" y="14"/>
                  <a:pt x="19" y="14"/>
                  <a:pt x="19" y="14"/>
                </a:cubicBezTo>
                <a:cubicBezTo>
                  <a:pt x="19" y="12"/>
                  <a:pt x="22" y="11"/>
                  <a:pt x="23" y="11"/>
                </a:cubicBezTo>
                <a:cubicBezTo>
                  <a:pt x="24" y="11"/>
                  <a:pt x="30" y="11"/>
                  <a:pt x="30" y="11"/>
                </a:cubicBezTo>
                <a:cubicBezTo>
                  <a:pt x="30" y="0"/>
                  <a:pt x="30" y="0"/>
                  <a:pt x="30" y="0"/>
                </a:cubicBezTo>
                <a:cubicBezTo>
                  <a:pt x="22" y="0"/>
                  <a:pt x="22" y="0"/>
                  <a:pt x="22" y="0"/>
                </a:cubicBezTo>
                <a:cubicBezTo>
                  <a:pt x="11" y="0"/>
                  <a:pt x="8" y="8"/>
                  <a:pt x="8" y="13"/>
                </a:cubicBezTo>
                <a:cubicBezTo>
                  <a:pt x="8" y="22"/>
                  <a:pt x="8" y="22"/>
                  <a:pt x="8" y="22"/>
                </a:cubicBezTo>
                <a:cubicBezTo>
                  <a:pt x="0" y="22"/>
                  <a:pt x="0" y="22"/>
                  <a:pt x="0" y="22"/>
                </a:cubicBezTo>
                <a:cubicBezTo>
                  <a:pt x="0" y="34"/>
                  <a:pt x="0" y="34"/>
                  <a:pt x="0" y="34"/>
                </a:cubicBezTo>
                <a:cubicBezTo>
                  <a:pt x="8" y="34"/>
                  <a:pt x="8" y="34"/>
                  <a:pt x="8" y="34"/>
                </a:cubicBezTo>
                <a:cubicBezTo>
                  <a:pt x="8" y="48"/>
                  <a:pt x="8" y="64"/>
                  <a:pt x="8" y="64"/>
                </a:cubicBezTo>
                <a:cubicBezTo>
                  <a:pt x="19" y="64"/>
                  <a:pt x="19" y="64"/>
                  <a:pt x="19" y="64"/>
                </a:cubicBezTo>
                <a:cubicBezTo>
                  <a:pt x="19" y="64"/>
                  <a:pt x="19" y="48"/>
                  <a:pt x="19" y="34"/>
                </a:cubicBezTo>
                <a:cubicBezTo>
                  <a:pt x="28" y="34"/>
                  <a:pt x="28" y="34"/>
                  <a:pt x="28" y="34"/>
                </a:cubicBezTo>
                <a:lnTo>
                  <a:pt x="30" y="2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p>
            <a:endParaRPr lang="zh-CN" altLang="en-US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 rot="19560000">
            <a:off x="5047615" y="3545840"/>
            <a:ext cx="873760" cy="3683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en-US" altLang="zh-CN" sz="900" b="1" dirty="0">
                <a:solidFill>
                  <a:schemeClr val="bg1">
                    <a:lumMod val="9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Shipment</a:t>
            </a:r>
            <a:endParaRPr lang="en-US" altLang="zh-CN" sz="900" b="1" dirty="0">
              <a:solidFill>
                <a:schemeClr val="bg1">
                  <a:lumMod val="9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 rot="1860000">
            <a:off x="6290310" y="3621405"/>
            <a:ext cx="924560" cy="3683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Activity</a:t>
            </a:r>
            <a:endParaRPr lang="en-US" sz="900" b="1" dirty="0">
              <a:solidFill>
                <a:schemeClr val="bg1">
                  <a:lumMod val="9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 rot="5640000">
            <a:off x="6881495" y="4743450"/>
            <a:ext cx="924560" cy="36830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p>
            <a:pPr algn="ctr"/>
            <a:r>
              <a:rPr lang="en-US" sz="900" b="1" dirty="0">
                <a:solidFill>
                  <a:schemeClr val="bg1">
                    <a:lumMod val="9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Vality</a:t>
            </a:r>
            <a:endParaRPr lang="en-US" sz="900" b="1" dirty="0">
              <a:solidFill>
                <a:schemeClr val="bg1">
                  <a:lumMod val="9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311140" y="4158615"/>
            <a:ext cx="1572895" cy="1569720"/>
            <a:chOff x="8364" y="6549"/>
            <a:chExt cx="2477" cy="2472"/>
          </a:xfrm>
        </p:grpSpPr>
        <p:pic>
          <p:nvPicPr>
            <p:cNvPr id="14" name="图片 13" descr="3471206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364" y="6549"/>
              <a:ext cx="2473" cy="2473"/>
            </a:xfrm>
            <a:prstGeom prst="rect">
              <a:avLst/>
            </a:prstGeom>
          </p:spPr>
        </p:pic>
        <p:sp>
          <p:nvSpPr>
            <p:cNvPr id="16" name="椭圆 15"/>
            <p:cNvSpPr/>
            <p:nvPr/>
          </p:nvSpPr>
          <p:spPr>
            <a:xfrm>
              <a:off x="9991" y="8047"/>
              <a:ext cx="850" cy="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7" name="图片 16" descr="350483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987" y="8047"/>
              <a:ext cx="850" cy="850"/>
            </a:xfrm>
            <a:prstGeom prst="rect">
              <a:avLst/>
            </a:prstGeom>
          </p:spPr>
        </p:pic>
      </p:grpSp>
      <p:pic>
        <p:nvPicPr>
          <p:cNvPr id="20" name="图片 19" descr="3504948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705225" y="5151120"/>
            <a:ext cx="789940" cy="789940"/>
          </a:xfrm>
          <a:prstGeom prst="rect">
            <a:avLst/>
          </a:prstGeom>
        </p:spPr>
      </p:pic>
      <p:pic>
        <p:nvPicPr>
          <p:cNvPr id="22" name="图片 21" descr="21537535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95165" y="2748280"/>
            <a:ext cx="914400" cy="914400"/>
          </a:xfrm>
          <a:prstGeom prst="rect">
            <a:avLst/>
          </a:prstGeom>
        </p:spPr>
      </p:pic>
      <p:pic>
        <p:nvPicPr>
          <p:cNvPr id="24" name="图片 23" descr="3656484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80655" y="5271770"/>
            <a:ext cx="669925" cy="669925"/>
          </a:xfrm>
          <a:prstGeom prst="rect">
            <a:avLst/>
          </a:prstGeom>
        </p:spPr>
      </p:pic>
      <p:sp>
        <p:nvSpPr>
          <p:cNvPr id="59" name="圆角矩形 58"/>
          <p:cNvSpPr/>
          <p:nvPr/>
        </p:nvSpPr>
        <p:spPr>
          <a:xfrm>
            <a:off x="1203325" y="374142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process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265045" y="3662045"/>
            <a:ext cx="17316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qualification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multiple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61" name="圆角矩形 60"/>
          <p:cNvSpPr/>
          <p:nvPr/>
        </p:nvSpPr>
        <p:spPr>
          <a:xfrm>
            <a:off x="1203325" y="441452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condition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2265045" y="4414520"/>
            <a:ext cx="197548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be evaluated as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rPr>
              <a:t>Foodmate member level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3" name="圆角矩形 62"/>
          <p:cNvSpPr/>
          <p:nvPr/>
        </p:nvSpPr>
        <p:spPr>
          <a:xfrm>
            <a:off x="2153285" y="179070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process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3215005" y="1819275"/>
            <a:ext cx="17316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get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65" name="圆角矩形 64"/>
          <p:cNvSpPr/>
          <p:nvPr/>
        </p:nvSpPr>
        <p:spPr>
          <a:xfrm>
            <a:off x="2153285" y="246380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condition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287395" y="2384425"/>
            <a:ext cx="1854200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g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oods shipped and full payment completed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67" name="圆角矩形 66"/>
          <p:cNvSpPr/>
          <p:nvPr/>
        </p:nvSpPr>
        <p:spPr>
          <a:xfrm>
            <a:off x="7357110" y="1711325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process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9" name="圆角矩形 68"/>
          <p:cNvSpPr/>
          <p:nvPr/>
        </p:nvSpPr>
        <p:spPr>
          <a:xfrm>
            <a:off x="7357110" y="2384425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condition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450580" y="2384425"/>
            <a:ext cx="181419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participate in mutiple point reward marketing activities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89" name="圆角矩形 88"/>
          <p:cNvSpPr/>
          <p:nvPr/>
        </p:nvSpPr>
        <p:spPr>
          <a:xfrm>
            <a:off x="8268970" y="393700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process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9330690" y="3965575"/>
            <a:ext cx="17316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available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91" name="圆角矩形 90"/>
          <p:cNvSpPr/>
          <p:nvPr/>
        </p:nvSpPr>
        <p:spPr>
          <a:xfrm>
            <a:off x="8268970" y="4610100"/>
            <a:ext cx="980440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condition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9330690" y="4610100"/>
            <a:ext cx="190309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>
              <a:lnSpc>
                <a:spcPct val="100000"/>
              </a:lnSpc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p</a:t>
            </a:r>
            <a:r>
              <a: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+mn-ea"/>
              </a:rPr>
              <a:t>oints within the validity period can be used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等线" panose="02010600030101010101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8418830" y="1739900"/>
            <a:ext cx="173164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multiplel points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pic>
        <p:nvPicPr>
          <p:cNvPr id="2" name="图片 1" descr="4528576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886575" y="2827655"/>
            <a:ext cx="914400" cy="914400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The usage of Membership point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j-lt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2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36195" tIns="60960" rIns="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Memebership point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" name="ïṣľidê"/>
          <p:cNvSpPr/>
          <p:nvPr/>
        </p:nvSpPr>
        <p:spPr>
          <a:xfrm>
            <a:off x="5873727" y="2349000"/>
            <a:ext cx="2470174" cy="2470974"/>
          </a:xfrm>
          <a:custGeom>
            <a:avLst/>
            <a:gdLst>
              <a:gd name="connsiteX0" fmla="*/ 1484938 w 2970838"/>
              <a:gd name="connsiteY0" fmla="*/ 0 h 2971800"/>
              <a:gd name="connsiteX1" fmla="*/ 2970838 w 2970838"/>
              <a:gd name="connsiteY1" fmla="*/ 1485900 h 2971800"/>
              <a:gd name="connsiteX2" fmla="*/ 1484938 w 2970838"/>
              <a:gd name="connsiteY2" fmla="*/ 2971800 h 2971800"/>
              <a:gd name="connsiteX3" fmla="*/ 6710 w 2970838"/>
              <a:gd name="connsiteY3" fmla="*/ 1637825 h 2971800"/>
              <a:gd name="connsiteX4" fmla="*/ 0 w 2970838"/>
              <a:gd name="connsiteY4" fmla="*/ 1504951 h 2971800"/>
              <a:gd name="connsiteX5" fmla="*/ 533765 w 2970838"/>
              <a:gd name="connsiteY5" fmla="*/ 1504951 h 2971800"/>
              <a:gd name="connsiteX6" fmla="*/ 537719 w 2970838"/>
              <a:gd name="connsiteY6" fmla="*/ 1583250 h 2971800"/>
              <a:gd name="connsiteX7" fmla="*/ 1484938 w 2970838"/>
              <a:gd name="connsiteY7" fmla="*/ 2438035 h 2971800"/>
              <a:gd name="connsiteX8" fmla="*/ 2437073 w 2970838"/>
              <a:gd name="connsiteY8" fmla="*/ 1485900 h 2971800"/>
              <a:gd name="connsiteX9" fmla="*/ 1484938 w 2970838"/>
              <a:gd name="connsiteY9" fmla="*/ 533765 h 2971800"/>
              <a:gd name="connsiteX10" fmla="*/ 811677 w 2970838"/>
              <a:gd name="connsiteY10" fmla="*/ 812639 h 2971800"/>
              <a:gd name="connsiteX11" fmla="*/ 745820 w 2970838"/>
              <a:gd name="connsiteY11" fmla="*/ 892459 h 2971800"/>
              <a:gd name="connsiteX12" fmla="*/ 366414 w 2970838"/>
              <a:gd name="connsiteY12" fmla="*/ 509846 h 2971800"/>
              <a:gd name="connsiteX13" fmla="*/ 434248 w 2970838"/>
              <a:gd name="connsiteY13" fmla="*/ 435210 h 2971800"/>
              <a:gd name="connsiteX14" fmla="*/ 1484938 w 2970838"/>
              <a:gd name="connsiteY1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0838" h="2971800">
                <a:moveTo>
                  <a:pt x="1484938" y="0"/>
                </a:moveTo>
                <a:cubicBezTo>
                  <a:pt x="2305578" y="0"/>
                  <a:pt x="2970838" y="665260"/>
                  <a:pt x="2970838" y="1485900"/>
                </a:cubicBezTo>
                <a:cubicBezTo>
                  <a:pt x="2970838" y="2306540"/>
                  <a:pt x="2305578" y="2971800"/>
                  <a:pt x="1484938" y="2971800"/>
                </a:cubicBezTo>
                <a:cubicBezTo>
                  <a:pt x="715588" y="2971800"/>
                  <a:pt x="82803" y="2387099"/>
                  <a:pt x="6710" y="1637825"/>
                </a:cubicBezTo>
                <a:lnTo>
                  <a:pt x="0" y="1504951"/>
                </a:lnTo>
                <a:lnTo>
                  <a:pt x="533765" y="1504951"/>
                </a:lnTo>
                <a:lnTo>
                  <a:pt x="537719" y="1583250"/>
                </a:lnTo>
                <a:cubicBezTo>
                  <a:pt x="586478" y="2063371"/>
                  <a:pt x="991954" y="2438035"/>
                  <a:pt x="1484938" y="2438035"/>
                </a:cubicBezTo>
                <a:cubicBezTo>
                  <a:pt x="2010788" y="2438035"/>
                  <a:pt x="2437073" y="2011750"/>
                  <a:pt x="2437073" y="1485900"/>
                </a:cubicBezTo>
                <a:cubicBezTo>
                  <a:pt x="2437073" y="960050"/>
                  <a:pt x="2010788" y="533765"/>
                  <a:pt x="1484938" y="533765"/>
                </a:cubicBezTo>
                <a:cubicBezTo>
                  <a:pt x="1222013" y="533765"/>
                  <a:pt x="983979" y="640336"/>
                  <a:pt x="811677" y="812639"/>
                </a:cubicBezTo>
                <a:lnTo>
                  <a:pt x="745820" y="892459"/>
                </a:lnTo>
                <a:lnTo>
                  <a:pt x="366414" y="509846"/>
                </a:lnTo>
                <a:lnTo>
                  <a:pt x="434248" y="435210"/>
                </a:lnTo>
                <a:cubicBezTo>
                  <a:pt x="703143" y="166315"/>
                  <a:pt x="1074618" y="0"/>
                  <a:pt x="1484938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76200"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dirty="0"/>
          </a:p>
        </p:txBody>
      </p:sp>
      <p:sp>
        <p:nvSpPr>
          <p:cNvPr id="3" name="ïślîde"/>
          <p:cNvSpPr/>
          <p:nvPr/>
        </p:nvSpPr>
        <p:spPr>
          <a:xfrm flipV="1">
            <a:off x="3848100" y="2349000"/>
            <a:ext cx="2470974" cy="2470974"/>
          </a:xfrm>
          <a:custGeom>
            <a:avLst/>
            <a:gdLst>
              <a:gd name="connsiteX0" fmla="*/ 1485900 w 2971800"/>
              <a:gd name="connsiteY0" fmla="*/ 2971800 h 2971800"/>
              <a:gd name="connsiteX1" fmla="*/ 2971800 w 2971800"/>
              <a:gd name="connsiteY1" fmla="*/ 1485900 h 2971800"/>
              <a:gd name="connsiteX2" fmla="*/ 2970838 w 2971800"/>
              <a:gd name="connsiteY2" fmla="*/ 1466849 h 2971800"/>
              <a:gd name="connsiteX3" fmla="*/ 2437073 w 2971800"/>
              <a:gd name="connsiteY3" fmla="*/ 1466849 h 2971800"/>
              <a:gd name="connsiteX4" fmla="*/ 2438035 w 2971800"/>
              <a:gd name="connsiteY4" fmla="*/ 1485900 h 2971800"/>
              <a:gd name="connsiteX5" fmla="*/ 1485900 w 2971800"/>
              <a:gd name="connsiteY5" fmla="*/ 2438035 h 2971800"/>
              <a:gd name="connsiteX6" fmla="*/ 533765 w 2971800"/>
              <a:gd name="connsiteY6" fmla="*/ 1485900 h 2971800"/>
              <a:gd name="connsiteX7" fmla="*/ 1485900 w 2971800"/>
              <a:gd name="connsiteY7" fmla="*/ 533765 h 2971800"/>
              <a:gd name="connsiteX8" fmla="*/ 2159161 w 2971800"/>
              <a:gd name="connsiteY8" fmla="*/ 812639 h 2971800"/>
              <a:gd name="connsiteX9" fmla="*/ 2207859 w 2971800"/>
              <a:gd name="connsiteY9" fmla="*/ 871662 h 2971800"/>
              <a:gd name="connsiteX10" fmla="*/ 2586355 w 2971800"/>
              <a:gd name="connsiteY10" fmla="*/ 489966 h 2971800"/>
              <a:gd name="connsiteX11" fmla="*/ 2536590 w 2971800"/>
              <a:gd name="connsiteY11" fmla="*/ 435210 h 2971800"/>
              <a:gd name="connsiteX12" fmla="*/ 1485900 w 2971800"/>
              <a:gd name="connsiteY12" fmla="*/ 0 h 2971800"/>
              <a:gd name="connsiteX13" fmla="*/ 0 w 2971800"/>
              <a:gd name="connsiteY13" fmla="*/ 1485900 h 2971800"/>
              <a:gd name="connsiteX14" fmla="*/ 1485900 w 2971800"/>
              <a:gd name="connsiteY14" fmla="*/ 297180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71800" h="2971800">
                <a:moveTo>
                  <a:pt x="1485900" y="2971800"/>
                </a:moveTo>
                <a:cubicBezTo>
                  <a:pt x="2306540" y="2971800"/>
                  <a:pt x="2971800" y="2306540"/>
                  <a:pt x="2971800" y="1485900"/>
                </a:cubicBezTo>
                <a:lnTo>
                  <a:pt x="2970838" y="1466849"/>
                </a:lnTo>
                <a:lnTo>
                  <a:pt x="2437073" y="1466849"/>
                </a:lnTo>
                <a:lnTo>
                  <a:pt x="2438035" y="1485900"/>
                </a:lnTo>
                <a:cubicBezTo>
                  <a:pt x="2438035" y="2011750"/>
                  <a:pt x="2011750" y="2438035"/>
                  <a:pt x="1485900" y="2438035"/>
                </a:cubicBezTo>
                <a:cubicBezTo>
                  <a:pt x="960050" y="2438035"/>
                  <a:pt x="533765" y="2011750"/>
                  <a:pt x="533765" y="1485900"/>
                </a:cubicBezTo>
                <a:cubicBezTo>
                  <a:pt x="533765" y="960050"/>
                  <a:pt x="960050" y="533765"/>
                  <a:pt x="1485900" y="533765"/>
                </a:cubicBezTo>
                <a:cubicBezTo>
                  <a:pt x="1748825" y="533765"/>
                  <a:pt x="1986859" y="640336"/>
                  <a:pt x="2159161" y="812639"/>
                </a:cubicBezTo>
                <a:lnTo>
                  <a:pt x="2207859" y="871662"/>
                </a:lnTo>
                <a:lnTo>
                  <a:pt x="2586355" y="489966"/>
                </a:lnTo>
                <a:lnTo>
                  <a:pt x="2536590" y="435210"/>
                </a:lnTo>
                <a:cubicBezTo>
                  <a:pt x="2267695" y="166315"/>
                  <a:pt x="1896220" y="0"/>
                  <a:pt x="1485900" y="0"/>
                </a:cubicBezTo>
                <a:cubicBezTo>
                  <a:pt x="665260" y="0"/>
                  <a:pt x="0" y="665260"/>
                  <a:pt x="0" y="1485900"/>
                </a:cubicBezTo>
                <a:cubicBezTo>
                  <a:pt x="0" y="2306540"/>
                  <a:pt x="665260" y="2971800"/>
                  <a:pt x="1485900" y="297180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76200"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pic>
        <p:nvPicPr>
          <p:cNvPr id="5" name="图片 4" descr="3505041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748780" y="3223895"/>
            <a:ext cx="720000" cy="720000"/>
          </a:xfrm>
          <a:prstGeom prst="rect">
            <a:avLst/>
          </a:prstGeom>
        </p:spPr>
      </p:pic>
      <p:pic>
        <p:nvPicPr>
          <p:cNvPr id="6" name="图片 5" descr="3632410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520" y="3224530"/>
            <a:ext cx="576853" cy="720000"/>
          </a:xfrm>
          <a:prstGeom prst="rect">
            <a:avLst/>
          </a:prstGeom>
        </p:spPr>
      </p:pic>
      <p:sp>
        <p:nvSpPr>
          <p:cNvPr id="63" name="圆角矩形 62"/>
          <p:cNvSpPr/>
          <p:nvPr/>
        </p:nvSpPr>
        <p:spPr>
          <a:xfrm>
            <a:off x="1260475" y="3246755"/>
            <a:ext cx="1538605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Deduction</a:t>
            </a:r>
            <a:endParaRPr lang="en-US" altLang="zh-CN" sz="20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9126855" y="3247390"/>
            <a:ext cx="1538605" cy="363855"/>
          </a:xfrm>
          <a:prstGeom prst="round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ctr">
              <a:buFont typeface="Wingdings" panose="05000000000000000000" charset="0"/>
              <a:buNone/>
            </a:pPr>
            <a:r>
              <a:rPr lang="en-US" altLang="zh-CN" sz="20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Exchange</a:t>
            </a:r>
            <a:endParaRPr lang="en-US" altLang="zh-CN" sz="20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94410" y="3768725"/>
            <a:ext cx="263334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Order deduction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14765" y="3768725"/>
            <a:ext cx="23190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Physical gifts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Virtual gifts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22165" y="5144135"/>
            <a:ext cx="294767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ctr">
              <a:buFont typeface="Wingdings" panose="05000000000000000000" charset="0"/>
              <a:buNone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1 Member point = 1 USD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94410" y="5951855"/>
            <a:ext cx="967168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buFont typeface="Wingdings" panose="05000000000000000000" charset="0"/>
              <a:buNone/>
            </a:pPr>
            <a:r>
              <a:rPr lang="en-US" altLang="zh-CN" sz="1400" b="1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Note: </a:t>
            </a:r>
            <a:r>
              <a:rPr lang="en-US" altLang="zh-CN" sz="14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Part 3 has a detailed description of the rules and procedures for the use of points. </a:t>
            </a:r>
            <a:endParaRPr lang="en-US" altLang="zh-CN" sz="14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21539833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-238760" y="1253490"/>
            <a:ext cx="4937125" cy="4937125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3443400" y="4187003"/>
            <a:ext cx="2317638" cy="846622"/>
            <a:chOff x="5196000" y="4269023"/>
            <a:chExt cx="2317638" cy="846622"/>
          </a:xfrm>
        </p:grpSpPr>
        <p:cxnSp>
          <p:nvCxnSpPr>
            <p:cNvPr id="52" name="直接连接符 51"/>
            <p:cNvCxnSpPr/>
            <p:nvPr/>
          </p:nvCxnSpPr>
          <p:spPr>
            <a:xfrm>
              <a:off x="5196000" y="4269023"/>
              <a:ext cx="180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肘形连接符 53"/>
            <p:cNvCxnSpPr>
              <a:stCxn id="44" idx="2"/>
            </p:cNvCxnSpPr>
            <p:nvPr/>
          </p:nvCxnSpPr>
          <p:spPr>
            <a:xfrm rot="10800000">
              <a:off x="6996001" y="4273266"/>
              <a:ext cx="517637" cy="842379"/>
            </a:xfrm>
            <a:prstGeom prst="bentConnector2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组合 46"/>
          <p:cNvGrpSpPr/>
          <p:nvPr/>
        </p:nvGrpSpPr>
        <p:grpSpPr>
          <a:xfrm>
            <a:off x="3443400" y="2273098"/>
            <a:ext cx="2317638" cy="908713"/>
            <a:chOff x="5196000" y="2355118"/>
            <a:chExt cx="2317638" cy="908713"/>
          </a:xfrm>
        </p:grpSpPr>
        <p:cxnSp>
          <p:nvCxnSpPr>
            <p:cNvPr id="48" name="直接连接符 47"/>
            <p:cNvCxnSpPr/>
            <p:nvPr/>
          </p:nvCxnSpPr>
          <p:spPr>
            <a:xfrm>
              <a:off x="5196000" y="3262274"/>
              <a:ext cx="1800000" cy="0"/>
            </a:xfrm>
            <a:prstGeom prst="line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肘形连接符 49"/>
            <p:cNvCxnSpPr>
              <a:stCxn id="43" idx="2"/>
            </p:cNvCxnSpPr>
            <p:nvPr/>
          </p:nvCxnSpPr>
          <p:spPr>
            <a:xfrm rot="10800000" flipV="1">
              <a:off x="6996001" y="2355118"/>
              <a:ext cx="517637" cy="908713"/>
            </a:xfrm>
            <a:prstGeom prst="bentConnector2">
              <a:avLst/>
            </a:prstGeom>
            <a:ln w="12700">
              <a:solidFill>
                <a:schemeClr val="bg1">
                  <a:lumMod val="65000"/>
                </a:schemeClr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直接连接符 41"/>
          <p:cNvCxnSpPr/>
          <p:nvPr/>
        </p:nvCxnSpPr>
        <p:spPr>
          <a:xfrm>
            <a:off x="3443124" y="3719766"/>
            <a:ext cx="2340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confirm your member level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+mj-lt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6802120" y="1671955"/>
            <a:ext cx="3067050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Automatic </a:t>
            </a:r>
            <a:r>
              <a:rPr lang="en-US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C</a:t>
            </a:r>
            <a:r>
              <a:rPr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alculation</a:t>
            </a:r>
            <a:endParaRPr sz="2000" b="1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69" name="矩形 68"/>
          <p:cNvSpPr/>
          <p:nvPr/>
        </p:nvSpPr>
        <p:spPr>
          <a:xfrm>
            <a:off x="6802755" y="2171700"/>
            <a:ext cx="4497070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The system automatically </a:t>
            </a:r>
            <a:r>
              <a:rPr 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records and </a:t>
            </a:r>
            <a:r>
              <a:rPr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calculates the growth value of customers in the previous year</a:t>
            </a:r>
            <a:endParaRPr sz="1400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6802120" y="4413250"/>
            <a:ext cx="3634740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en-US" altLang="zh-CN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C</a:t>
            </a:r>
            <a:r>
              <a:rPr lang="zh-CN" altLang="en-US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onfirm </a:t>
            </a:r>
            <a:r>
              <a:rPr lang="en-US" altLang="zh-CN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Way</a:t>
            </a:r>
            <a:endParaRPr lang="en-US" altLang="zh-CN" sz="2000" b="1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73" name="矩形 72"/>
          <p:cNvSpPr/>
          <p:nvPr/>
        </p:nvSpPr>
        <p:spPr>
          <a:xfrm>
            <a:off x="6802755" y="4932045"/>
            <a:ext cx="4497070" cy="9531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CSC will inform your new member level every year by email/sns etc., and y</a:t>
            </a:r>
            <a:r>
              <a:rPr lang="zh-CN" alt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ou can communicate with </a:t>
            </a:r>
            <a:r>
              <a:rPr lang="en-US" altLang="zh-CN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your</a:t>
            </a:r>
            <a:r>
              <a:rPr lang="zh-CN" alt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 exclusive business representative or CSC at any time to confirm your membership level and points</a:t>
            </a:r>
            <a:endParaRPr lang="zh-CN" altLang="en-US" sz="1400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02120" y="3168650"/>
            <a:ext cx="3067685" cy="39878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algn="l"/>
            <a:r>
              <a:rPr lang="zh-CN" altLang="en-US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Level </a:t>
            </a:r>
            <a:r>
              <a:rPr lang="en-US" altLang="zh-CN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U</a:t>
            </a:r>
            <a:r>
              <a:rPr lang="zh-CN" altLang="en-US" sz="2000" b="1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pdate</a:t>
            </a:r>
            <a:endParaRPr lang="zh-CN" altLang="en-US" sz="2000" b="1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802120" y="3665220"/>
            <a:ext cx="4497705" cy="521970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zh-CN" alt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Automatically updated on January </a:t>
            </a:r>
            <a:r>
              <a:rPr lang="en-US" altLang="zh-CN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1st </a:t>
            </a:r>
            <a:r>
              <a:rPr lang="zh-CN" alt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every year </a:t>
            </a:r>
            <a:r>
              <a:rPr lang="en-US" altLang="zh-CN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b</a:t>
            </a:r>
            <a:r>
              <a:rPr lang="zh-CN" altLang="en-US" sz="1400" dirty="0">
                <a:solidFill>
                  <a:srgbClr val="E7E6E6">
                    <a:lumMod val="10000"/>
                  </a:srgbClr>
                </a:solidFill>
                <a:latin typeface="等线" panose="02010600030101010101" charset="-122"/>
                <a:ea typeface="等线" panose="02010600030101010101" charset="-122"/>
              </a:rPr>
              <a:t>ased on last year's growth value</a:t>
            </a:r>
            <a:endParaRPr lang="zh-CN" altLang="en-US" sz="1400" dirty="0">
              <a:solidFill>
                <a:srgbClr val="E7E6E6">
                  <a:lumMod val="10000"/>
                </a:srgb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 rot="0">
            <a:off x="5985510" y="3361690"/>
            <a:ext cx="720090" cy="720090"/>
            <a:chOff x="6136" y="3418"/>
            <a:chExt cx="1134" cy="1134"/>
          </a:xfrm>
        </p:grpSpPr>
        <p:pic>
          <p:nvPicPr>
            <p:cNvPr id="5" name="图片 4" descr="21539016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6" y="3418"/>
              <a:ext cx="1134" cy="1134"/>
            </a:xfrm>
            <a:prstGeom prst="rect">
              <a:avLst/>
            </a:prstGeom>
          </p:spPr>
        </p:pic>
        <p:pic>
          <p:nvPicPr>
            <p:cNvPr id="20" name="图片 19" descr="3504948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443" y="3722"/>
              <a:ext cx="520" cy="520"/>
            </a:xfrm>
            <a:prstGeom prst="rect">
              <a:avLst/>
            </a:prstGeom>
          </p:spPr>
        </p:pic>
      </p:grpSp>
      <p:pic>
        <p:nvPicPr>
          <p:cNvPr id="8" name="图片 7" descr="2027818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985510" y="1882140"/>
            <a:ext cx="720090" cy="720090"/>
          </a:xfrm>
          <a:prstGeom prst="rect">
            <a:avLst/>
          </a:prstGeom>
        </p:spPr>
      </p:pic>
      <p:pic>
        <p:nvPicPr>
          <p:cNvPr id="16" name="图片 15" descr="4450959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88355" y="4576445"/>
            <a:ext cx="914400" cy="9144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文本框 56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calculate your memeber points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7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sp>
        <p:nvSpPr>
          <p:cNvPr id="2" name="右箭头 300"/>
          <p:cNvSpPr>
            <a:spLocks noChangeArrowheads="1"/>
          </p:cNvSpPr>
          <p:nvPr/>
        </p:nvSpPr>
        <p:spPr bwMode="auto">
          <a:xfrm rot="-1380000">
            <a:off x="2376170" y="3718560"/>
            <a:ext cx="815340" cy="325120"/>
          </a:xfrm>
          <a:prstGeom prst="rightArrow">
            <a:avLst>
              <a:gd name="adj1" fmla="val 50000"/>
              <a:gd name="adj2" fmla="val 9788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 dirty="0">
              <a:solidFill>
                <a:srgbClr val="002060"/>
              </a:solidFill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sp>
        <p:nvSpPr>
          <p:cNvPr id="3" name="右箭头 303"/>
          <p:cNvSpPr>
            <a:spLocks noChangeArrowheads="1"/>
          </p:cNvSpPr>
          <p:nvPr/>
        </p:nvSpPr>
        <p:spPr bwMode="auto">
          <a:xfrm rot="1380000" flipV="1">
            <a:off x="4632917" y="3718412"/>
            <a:ext cx="813600" cy="325438"/>
          </a:xfrm>
          <a:prstGeom prst="rightArrow">
            <a:avLst>
              <a:gd name="adj1" fmla="val 50000"/>
              <a:gd name="adj2" fmla="val 9788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 Light" panose="020B0502040204020203" pitchFamily="2" charset="-122"/>
                <a:ea typeface="微软雅黑 Light" panose="020B0502040204020203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800">
              <a:solidFill>
                <a:srgbClr val="002060"/>
              </a:solidFill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sp>
        <p:nvSpPr>
          <p:cNvPr id="12" name="任意多边形 36"/>
          <p:cNvSpPr/>
          <p:nvPr/>
        </p:nvSpPr>
        <p:spPr bwMode="auto">
          <a:xfrm>
            <a:off x="965030" y="3678695"/>
            <a:ext cx="1379538" cy="1379537"/>
          </a:xfrm>
          <a:custGeom>
            <a:avLst/>
            <a:gdLst>
              <a:gd name="T0" fmla="*/ 689772 w 986572"/>
              <a:gd name="T1" fmla="*/ 148203 h 986570"/>
              <a:gd name="T2" fmla="*/ 1231385 w 986572"/>
              <a:gd name="T3" fmla="*/ 689982 h 986570"/>
              <a:gd name="T4" fmla="*/ 689772 w 986572"/>
              <a:gd name="T5" fmla="*/ 1231761 h 986570"/>
              <a:gd name="T6" fmla="*/ 148158 w 986572"/>
              <a:gd name="T7" fmla="*/ 689982 h 986570"/>
              <a:gd name="T8" fmla="*/ 689772 w 986572"/>
              <a:gd name="T9" fmla="*/ 148203 h 986570"/>
              <a:gd name="T10" fmla="*/ 689772 w 986572"/>
              <a:gd name="T11" fmla="*/ 85268 h 986570"/>
              <a:gd name="T12" fmla="*/ 85242 w 986572"/>
              <a:gd name="T13" fmla="*/ 689982 h 986570"/>
              <a:gd name="T14" fmla="*/ 689772 w 986572"/>
              <a:gd name="T15" fmla="*/ 1294696 h 986570"/>
              <a:gd name="T16" fmla="*/ 1294301 w 986572"/>
              <a:gd name="T17" fmla="*/ 689982 h 986570"/>
              <a:gd name="T18" fmla="*/ 689772 w 986572"/>
              <a:gd name="T19" fmla="*/ 85268 h 986570"/>
              <a:gd name="T20" fmla="*/ 689772 w 986572"/>
              <a:gd name="T21" fmla="*/ 0 h 986570"/>
              <a:gd name="T22" fmla="*/ 1379543 w 986572"/>
              <a:gd name="T23" fmla="*/ 689982 h 986570"/>
              <a:gd name="T24" fmla="*/ 689772 w 986572"/>
              <a:gd name="T25" fmla="*/ 1379964 h 986570"/>
              <a:gd name="T26" fmla="*/ 0 w 986572"/>
              <a:gd name="T27" fmla="*/ 689982 h 986570"/>
              <a:gd name="T28" fmla="*/ 689772 w 986572"/>
              <a:gd name="T29" fmla="*/ 0 h 98657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0" t="0" r="r" b="b"/>
            <a:pathLst>
              <a:path w="986572" h="986570">
                <a:moveTo>
                  <a:pt x="493286" y="105954"/>
                </a:moveTo>
                <a:cubicBezTo>
                  <a:pt x="707204" y="105954"/>
                  <a:pt x="880618" y="279368"/>
                  <a:pt x="880618" y="493285"/>
                </a:cubicBezTo>
                <a:cubicBezTo>
                  <a:pt x="880618" y="707202"/>
                  <a:pt x="707204" y="880616"/>
                  <a:pt x="493286" y="880616"/>
                </a:cubicBezTo>
                <a:cubicBezTo>
                  <a:pt x="279368" y="880616"/>
                  <a:pt x="105954" y="707202"/>
                  <a:pt x="105954" y="493285"/>
                </a:cubicBezTo>
                <a:cubicBezTo>
                  <a:pt x="105954" y="279368"/>
                  <a:pt x="279368" y="105954"/>
                  <a:pt x="493286" y="105954"/>
                </a:cubicBezTo>
                <a:close/>
                <a:moveTo>
                  <a:pt x="493286" y="60960"/>
                </a:moveTo>
                <a:cubicBezTo>
                  <a:pt x="254519" y="60960"/>
                  <a:pt x="60960" y="254518"/>
                  <a:pt x="60960" y="493285"/>
                </a:cubicBezTo>
                <a:cubicBezTo>
                  <a:pt x="60960" y="732052"/>
                  <a:pt x="254519" y="925610"/>
                  <a:pt x="493286" y="925610"/>
                </a:cubicBezTo>
                <a:cubicBezTo>
                  <a:pt x="732053" y="925610"/>
                  <a:pt x="925612" y="732052"/>
                  <a:pt x="925612" y="493285"/>
                </a:cubicBezTo>
                <a:cubicBezTo>
                  <a:pt x="925612" y="254518"/>
                  <a:pt x="732053" y="60960"/>
                  <a:pt x="493286" y="60960"/>
                </a:cubicBezTo>
                <a:close/>
                <a:moveTo>
                  <a:pt x="493286" y="0"/>
                </a:moveTo>
                <a:cubicBezTo>
                  <a:pt x="765720" y="0"/>
                  <a:pt x="986572" y="220851"/>
                  <a:pt x="986572" y="493285"/>
                </a:cubicBezTo>
                <a:cubicBezTo>
                  <a:pt x="986572" y="765719"/>
                  <a:pt x="765720" y="986570"/>
                  <a:pt x="493286" y="986570"/>
                </a:cubicBezTo>
                <a:cubicBezTo>
                  <a:pt x="220852" y="986570"/>
                  <a:pt x="0" y="765719"/>
                  <a:pt x="0" y="493285"/>
                </a:cubicBezTo>
                <a:cubicBezTo>
                  <a:pt x="0" y="220851"/>
                  <a:pt x="220852" y="0"/>
                  <a:pt x="493286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/>
        </p:spPr>
        <p:txBody>
          <a:bodyPr anchor="ctr"/>
          <a:lstStyle/>
          <a:p>
            <a:endParaRPr lang="zh-CN" altLang="en-US">
              <a:solidFill>
                <a:srgbClr val="002060"/>
              </a:solidFill>
              <a:latin typeface="等线" panose="02010600030101010101" charset="-122"/>
              <a:ea typeface="等线" panose="02010600030101010101" charset="-122"/>
              <a:cs typeface="+mn-ea"/>
              <a:sym typeface="+mn-lt"/>
            </a:endParaRPr>
          </a:p>
        </p:txBody>
      </p:sp>
      <p:pic>
        <p:nvPicPr>
          <p:cNvPr id="35" name="图片 34" descr="3504948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94765" y="4008120"/>
            <a:ext cx="720000" cy="720000"/>
          </a:xfrm>
          <a:prstGeom prst="rect">
            <a:avLst/>
          </a:prstGeom>
        </p:spPr>
      </p:pic>
      <p:grpSp>
        <p:nvGrpSpPr>
          <p:cNvPr id="38" name="组合 37"/>
          <p:cNvGrpSpPr/>
          <p:nvPr/>
        </p:nvGrpSpPr>
        <p:grpSpPr>
          <a:xfrm>
            <a:off x="965835" y="1788795"/>
            <a:ext cx="2550160" cy="1377950"/>
            <a:chOff x="1521" y="2817"/>
            <a:chExt cx="4016" cy="2170"/>
          </a:xfrm>
        </p:grpSpPr>
        <p:sp>
          <p:nvSpPr>
            <p:cNvPr id="21" name="isľïďè"/>
            <p:cNvSpPr txBox="1"/>
            <p:nvPr/>
          </p:nvSpPr>
          <p:spPr bwMode="auto">
            <a:xfrm>
              <a:off x="1521" y="2817"/>
              <a:ext cx="4017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Confirm multiple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36" name="îṧ1ïḓê"/>
            <p:cNvSpPr/>
            <p:nvPr/>
          </p:nvSpPr>
          <p:spPr bwMode="auto">
            <a:xfrm>
              <a:off x="1566" y="3427"/>
              <a:ext cx="3971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等线" panose="02010600030101010101" charset="-122"/>
                  <a:ea typeface="等线" panose="02010600030101010101" charset="-122"/>
                </a:rPr>
                <a:t>Diamond: *6</a:t>
              </a:r>
              <a:endParaRPr lang="en-US" sz="1400" dirty="0">
                <a:latin typeface="等线" panose="02010600030101010101" charset="-122"/>
                <a:ea typeface="等线" panose="02010600030101010101" charset="-122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等线" panose="02010600030101010101" charset="-122"/>
                  <a:ea typeface="等线" panose="02010600030101010101" charset="-122"/>
                </a:rPr>
                <a:t>Gold: *4</a:t>
              </a:r>
              <a:endParaRPr lang="en-US" sz="1400" dirty="0">
                <a:latin typeface="等线" panose="02010600030101010101" charset="-122"/>
                <a:ea typeface="等线" panose="02010600030101010101" charset="-122"/>
              </a:endParaRPr>
            </a:p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等线" panose="02010600030101010101" charset="-122"/>
                  <a:ea typeface="等线" panose="02010600030101010101" charset="-122"/>
                </a:rPr>
                <a:t>Silver: *2</a:t>
              </a:r>
              <a:endParaRPr lang="en-US" sz="1400" dirty="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649220" y="4653915"/>
            <a:ext cx="2772410" cy="1378585"/>
            <a:chOff x="1521" y="2817"/>
            <a:chExt cx="4366" cy="2171"/>
          </a:xfrm>
        </p:grpSpPr>
        <p:sp>
          <p:nvSpPr>
            <p:cNvPr id="40" name="isľïďè"/>
            <p:cNvSpPr txBox="1"/>
            <p:nvPr/>
          </p:nvSpPr>
          <p:spPr bwMode="auto">
            <a:xfrm>
              <a:off x="1521" y="2817"/>
              <a:ext cx="4017" cy="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Single order calculation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1" name="îṧ1ïḓê"/>
            <p:cNvSpPr/>
            <p:nvPr/>
          </p:nvSpPr>
          <p:spPr bwMode="auto">
            <a:xfrm>
              <a:off x="1566" y="3427"/>
              <a:ext cx="4321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latin typeface="等线" panose="02010600030101010101" charset="-122"/>
                  <a:ea typeface="等线" panose="02010600030101010101" charset="-122"/>
                </a:rPr>
                <a:t>Order amount/1000*</a:t>
              </a: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sym typeface="+mn-ea"/>
                </a:rPr>
                <a:t>multiple</a:t>
              </a:r>
              <a:endParaRPr lang="zh-CN" altLang="en-US" sz="1400" dirty="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5420995" y="1677670"/>
            <a:ext cx="2002155" cy="1683385"/>
            <a:chOff x="1520" y="2337"/>
            <a:chExt cx="3153" cy="2651"/>
          </a:xfrm>
        </p:grpSpPr>
        <p:sp>
          <p:nvSpPr>
            <p:cNvPr id="44" name="isľïďè"/>
            <p:cNvSpPr txBox="1"/>
            <p:nvPr/>
          </p:nvSpPr>
          <p:spPr bwMode="auto">
            <a:xfrm>
              <a:off x="1520" y="2337"/>
              <a:ext cx="3153" cy="1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b" anchorCtr="0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Actual points</a:t>
              </a:r>
              <a:endPara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  <a:p>
              <a:pPr algn="l"/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calculation</a:t>
              </a:r>
              <a:endPara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45" name="îṧ1ïḓê"/>
            <p:cNvSpPr/>
            <p:nvPr/>
          </p:nvSpPr>
          <p:spPr bwMode="auto">
            <a:xfrm>
              <a:off x="1566" y="3427"/>
              <a:ext cx="3107" cy="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000" tIns="46800" rIns="90000" bIns="4680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85750" indent="-285750" algn="l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sym typeface="+mn-ea"/>
                </a:rPr>
                <a:t>According to actual shipment amount</a:t>
              </a:r>
              <a:endParaRPr lang="en-US" altLang="zh-CN" sz="1400" dirty="0">
                <a:latin typeface="等线" panose="02010600030101010101" charset="-122"/>
                <a:ea typeface="等线" panose="02010600030101010101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5576570" y="3522980"/>
            <a:ext cx="1380490" cy="1379220"/>
            <a:chOff x="10672" y="5540"/>
            <a:chExt cx="2174" cy="2172"/>
          </a:xfrm>
        </p:grpSpPr>
        <p:sp>
          <p:nvSpPr>
            <p:cNvPr id="13" name="任意多边形 170"/>
            <p:cNvSpPr/>
            <p:nvPr/>
          </p:nvSpPr>
          <p:spPr bwMode="auto">
            <a:xfrm rot="15300000">
              <a:off x="10673" y="5539"/>
              <a:ext cx="2172" cy="2175"/>
            </a:xfrm>
            <a:custGeom>
              <a:avLst/>
              <a:gdLst>
                <a:gd name="T0" fmla="*/ 689931 w 986572"/>
                <a:gd name="T1" fmla="*/ 148336 h 986570"/>
                <a:gd name="T2" fmla="*/ 1231670 w 986572"/>
                <a:gd name="T3" fmla="*/ 690600 h 986570"/>
                <a:gd name="T4" fmla="*/ 689931 w 986572"/>
                <a:gd name="T5" fmla="*/ 1232863 h 986570"/>
                <a:gd name="T6" fmla="*/ 148192 w 986572"/>
                <a:gd name="T7" fmla="*/ 690600 h 986570"/>
                <a:gd name="T8" fmla="*/ 689931 w 986572"/>
                <a:gd name="T9" fmla="*/ 148336 h 986570"/>
                <a:gd name="T10" fmla="*/ 689931 w 986572"/>
                <a:gd name="T11" fmla="*/ 85344 h 986570"/>
                <a:gd name="T12" fmla="*/ 85261 w 986572"/>
                <a:gd name="T13" fmla="*/ 690600 h 986570"/>
                <a:gd name="T14" fmla="*/ 689931 w 986572"/>
                <a:gd name="T15" fmla="*/ 1295855 h 986570"/>
                <a:gd name="T16" fmla="*/ 1294601 w 986572"/>
                <a:gd name="T17" fmla="*/ 690600 h 986570"/>
                <a:gd name="T18" fmla="*/ 689931 w 986572"/>
                <a:gd name="T19" fmla="*/ 85344 h 986570"/>
                <a:gd name="T20" fmla="*/ 689931 w 986572"/>
                <a:gd name="T21" fmla="*/ 0 h 986570"/>
                <a:gd name="T22" fmla="*/ 1379862 w 986572"/>
                <a:gd name="T23" fmla="*/ 690600 h 986570"/>
                <a:gd name="T24" fmla="*/ 689931 w 986572"/>
                <a:gd name="T25" fmla="*/ 1381199 h 986570"/>
                <a:gd name="T26" fmla="*/ 0 w 986572"/>
                <a:gd name="T27" fmla="*/ 690600 h 986570"/>
                <a:gd name="T28" fmla="*/ 689931 w 986572"/>
                <a:gd name="T29" fmla="*/ 0 h 9865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86572" h="986570">
                  <a:moveTo>
                    <a:pt x="493286" y="105954"/>
                  </a:moveTo>
                  <a:cubicBezTo>
                    <a:pt x="707204" y="105954"/>
                    <a:pt x="880618" y="279368"/>
                    <a:pt x="880618" y="493285"/>
                  </a:cubicBezTo>
                  <a:cubicBezTo>
                    <a:pt x="880618" y="707202"/>
                    <a:pt x="707204" y="880616"/>
                    <a:pt x="493286" y="880616"/>
                  </a:cubicBezTo>
                  <a:cubicBezTo>
                    <a:pt x="279368" y="880616"/>
                    <a:pt x="105954" y="707202"/>
                    <a:pt x="105954" y="493285"/>
                  </a:cubicBezTo>
                  <a:cubicBezTo>
                    <a:pt x="105954" y="279368"/>
                    <a:pt x="279368" y="105954"/>
                    <a:pt x="493286" y="105954"/>
                  </a:cubicBezTo>
                  <a:close/>
                  <a:moveTo>
                    <a:pt x="493286" y="60960"/>
                  </a:moveTo>
                  <a:cubicBezTo>
                    <a:pt x="254519" y="60960"/>
                    <a:pt x="60960" y="254518"/>
                    <a:pt x="60960" y="493285"/>
                  </a:cubicBezTo>
                  <a:cubicBezTo>
                    <a:pt x="60960" y="732052"/>
                    <a:pt x="254519" y="925610"/>
                    <a:pt x="493286" y="925610"/>
                  </a:cubicBezTo>
                  <a:cubicBezTo>
                    <a:pt x="732053" y="925610"/>
                    <a:pt x="925612" y="732052"/>
                    <a:pt x="925612" y="493285"/>
                  </a:cubicBezTo>
                  <a:cubicBezTo>
                    <a:pt x="925612" y="254518"/>
                    <a:pt x="732053" y="60960"/>
                    <a:pt x="493286" y="60960"/>
                  </a:cubicBezTo>
                  <a:close/>
                  <a:moveTo>
                    <a:pt x="493286" y="0"/>
                  </a:moveTo>
                  <a:cubicBezTo>
                    <a:pt x="765720" y="0"/>
                    <a:pt x="986572" y="220851"/>
                    <a:pt x="986572" y="493285"/>
                  </a:cubicBezTo>
                  <a:cubicBezTo>
                    <a:pt x="986572" y="765719"/>
                    <a:pt x="765720" y="986570"/>
                    <a:pt x="493286" y="986570"/>
                  </a:cubicBezTo>
                  <a:cubicBezTo>
                    <a:pt x="220852" y="986570"/>
                    <a:pt x="0" y="765719"/>
                    <a:pt x="0" y="493285"/>
                  </a:cubicBezTo>
                  <a:cubicBezTo>
                    <a:pt x="0" y="220851"/>
                    <a:pt x="220852" y="0"/>
                    <a:pt x="49328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endParaRPr lang="zh-CN" altLang="en-US">
                <a:solidFill>
                  <a:srgbClr val="002060"/>
                </a:solidFill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11232" y="6100"/>
              <a:ext cx="1056" cy="1052"/>
              <a:chOff x="11232" y="6100"/>
              <a:chExt cx="1056" cy="1052"/>
            </a:xfrm>
          </p:grpSpPr>
          <p:pic>
            <p:nvPicPr>
              <p:cNvPr id="65" name="图片 64" descr="3471206"/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11232" y="6100"/>
                <a:ext cx="1054" cy="1053"/>
              </a:xfrm>
              <a:prstGeom prst="rect">
                <a:avLst/>
              </a:prstGeom>
            </p:spPr>
          </p:pic>
          <p:sp>
            <p:nvSpPr>
              <p:cNvPr id="66" name="椭圆 65"/>
              <p:cNvSpPr/>
              <p:nvPr/>
            </p:nvSpPr>
            <p:spPr>
              <a:xfrm>
                <a:off x="11926" y="6738"/>
                <a:ext cx="362" cy="362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67" name="图片 66" descr="3504835"/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1924" y="6738"/>
                <a:ext cx="362" cy="362"/>
              </a:xfrm>
              <a:prstGeom prst="rect">
                <a:avLst/>
              </a:prstGeom>
            </p:spPr>
          </p:pic>
        </p:grpSp>
      </p:grpSp>
      <p:grpSp>
        <p:nvGrpSpPr>
          <p:cNvPr id="76" name="组合 75"/>
          <p:cNvGrpSpPr/>
          <p:nvPr/>
        </p:nvGrpSpPr>
        <p:grpSpPr>
          <a:xfrm>
            <a:off x="3222625" y="2447925"/>
            <a:ext cx="1379220" cy="1379220"/>
            <a:chOff x="5537" y="3928"/>
            <a:chExt cx="2172" cy="2172"/>
          </a:xfrm>
        </p:grpSpPr>
        <p:sp>
          <p:nvSpPr>
            <p:cNvPr id="15" name="任意多边形 104"/>
            <p:cNvSpPr/>
            <p:nvPr/>
          </p:nvSpPr>
          <p:spPr bwMode="auto">
            <a:xfrm flipV="1">
              <a:off x="5537" y="3928"/>
              <a:ext cx="2172" cy="2173"/>
            </a:xfrm>
            <a:custGeom>
              <a:avLst/>
              <a:gdLst>
                <a:gd name="T0" fmla="*/ 689771 w 986572"/>
                <a:gd name="T1" fmla="*/ 148203 h 986570"/>
                <a:gd name="T2" fmla="*/ 1231384 w 986572"/>
                <a:gd name="T3" fmla="*/ 689983 h 986570"/>
                <a:gd name="T4" fmla="*/ 689771 w 986572"/>
                <a:gd name="T5" fmla="*/ 1231762 h 986570"/>
                <a:gd name="T6" fmla="*/ 148157 w 986572"/>
                <a:gd name="T7" fmla="*/ 689983 h 986570"/>
                <a:gd name="T8" fmla="*/ 689771 w 986572"/>
                <a:gd name="T9" fmla="*/ 148203 h 986570"/>
                <a:gd name="T10" fmla="*/ 689771 w 986572"/>
                <a:gd name="T11" fmla="*/ 85268 h 986570"/>
                <a:gd name="T12" fmla="*/ 85241 w 986572"/>
                <a:gd name="T13" fmla="*/ 689983 h 986570"/>
                <a:gd name="T14" fmla="*/ 689771 w 986572"/>
                <a:gd name="T15" fmla="*/ 1294697 h 986570"/>
                <a:gd name="T16" fmla="*/ 1294300 w 986572"/>
                <a:gd name="T17" fmla="*/ 689983 h 986570"/>
                <a:gd name="T18" fmla="*/ 689771 w 986572"/>
                <a:gd name="T19" fmla="*/ 85268 h 986570"/>
                <a:gd name="T20" fmla="*/ 689771 w 986572"/>
                <a:gd name="T21" fmla="*/ 0 h 986570"/>
                <a:gd name="T22" fmla="*/ 1379541 w 986572"/>
                <a:gd name="T23" fmla="*/ 689983 h 986570"/>
                <a:gd name="T24" fmla="*/ 689771 w 986572"/>
                <a:gd name="T25" fmla="*/ 1379965 h 986570"/>
                <a:gd name="T26" fmla="*/ 0 w 986572"/>
                <a:gd name="T27" fmla="*/ 689983 h 986570"/>
                <a:gd name="T28" fmla="*/ 689771 w 986572"/>
                <a:gd name="T29" fmla="*/ 0 h 9865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86572" h="986570">
                  <a:moveTo>
                    <a:pt x="493286" y="105954"/>
                  </a:moveTo>
                  <a:cubicBezTo>
                    <a:pt x="707204" y="105954"/>
                    <a:pt x="880618" y="279368"/>
                    <a:pt x="880618" y="493285"/>
                  </a:cubicBezTo>
                  <a:cubicBezTo>
                    <a:pt x="880618" y="707202"/>
                    <a:pt x="707204" y="880616"/>
                    <a:pt x="493286" y="880616"/>
                  </a:cubicBezTo>
                  <a:cubicBezTo>
                    <a:pt x="279368" y="880616"/>
                    <a:pt x="105954" y="707202"/>
                    <a:pt x="105954" y="493285"/>
                  </a:cubicBezTo>
                  <a:cubicBezTo>
                    <a:pt x="105954" y="279368"/>
                    <a:pt x="279368" y="105954"/>
                    <a:pt x="493286" y="105954"/>
                  </a:cubicBezTo>
                  <a:close/>
                  <a:moveTo>
                    <a:pt x="493286" y="60960"/>
                  </a:moveTo>
                  <a:cubicBezTo>
                    <a:pt x="254519" y="60960"/>
                    <a:pt x="60960" y="254518"/>
                    <a:pt x="60960" y="493285"/>
                  </a:cubicBezTo>
                  <a:cubicBezTo>
                    <a:pt x="60960" y="732052"/>
                    <a:pt x="254519" y="925610"/>
                    <a:pt x="493286" y="925610"/>
                  </a:cubicBezTo>
                  <a:cubicBezTo>
                    <a:pt x="732053" y="925610"/>
                    <a:pt x="925612" y="732052"/>
                    <a:pt x="925612" y="493285"/>
                  </a:cubicBezTo>
                  <a:cubicBezTo>
                    <a:pt x="925612" y="254518"/>
                    <a:pt x="732053" y="60960"/>
                    <a:pt x="493286" y="60960"/>
                  </a:cubicBezTo>
                  <a:close/>
                  <a:moveTo>
                    <a:pt x="493286" y="0"/>
                  </a:moveTo>
                  <a:cubicBezTo>
                    <a:pt x="765720" y="0"/>
                    <a:pt x="986572" y="220851"/>
                    <a:pt x="986572" y="493285"/>
                  </a:cubicBezTo>
                  <a:cubicBezTo>
                    <a:pt x="986572" y="765719"/>
                    <a:pt x="765720" y="986570"/>
                    <a:pt x="493286" y="986570"/>
                  </a:cubicBezTo>
                  <a:cubicBezTo>
                    <a:pt x="220852" y="986570"/>
                    <a:pt x="0" y="765719"/>
                    <a:pt x="0" y="493285"/>
                  </a:cubicBezTo>
                  <a:cubicBezTo>
                    <a:pt x="0" y="220851"/>
                    <a:pt x="220852" y="0"/>
                    <a:pt x="493286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txBody>
            <a:bodyPr anchor="ctr"/>
            <a:lstStyle/>
            <a:p>
              <a:endParaRPr lang="zh-CN" altLang="en-US">
                <a:solidFill>
                  <a:srgbClr val="002060"/>
                </a:solidFill>
                <a:latin typeface="等线" panose="02010600030101010101" charset="-122"/>
                <a:ea typeface="等线" panose="02010600030101010101" charset="-122"/>
                <a:cs typeface="+mn-ea"/>
                <a:sym typeface="+mn-lt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151" y="4458"/>
              <a:ext cx="94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00000"/>
                </a:lnSpc>
              </a:pPr>
              <a:r>
                <a:rPr lang="en-US" altLang="zh-CN" sz="4000">
                  <a:solidFill>
                    <a:schemeClr val="bg1"/>
                  </a:solidFill>
                  <a:latin typeface="Impact" panose="020B0806030902050204" charset="0"/>
                  <a:cs typeface="Impact" panose="020B0806030902050204" charset="0"/>
                </a:rPr>
                <a:t>fx</a:t>
              </a:r>
              <a:endParaRPr lang="en-US" altLang="zh-CN" sz="4000">
                <a:solidFill>
                  <a:schemeClr val="bg1"/>
                </a:solidFill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77" name="圆角矩形 76"/>
          <p:cNvSpPr/>
          <p:nvPr/>
        </p:nvSpPr>
        <p:spPr>
          <a:xfrm>
            <a:off x="8209280" y="1527810"/>
            <a:ext cx="2891155" cy="363855"/>
          </a:xfrm>
          <a:prstGeom prst="roundRect">
            <a:avLst/>
          </a:prstGeom>
          <a:noFill/>
          <a:ln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</a:rPr>
              <a:t>Actual reference cases</a:t>
            </a:r>
            <a:endParaRPr lang="en-US" altLang="zh-CN" sz="2000" b="1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8209280" y="2369820"/>
            <a:ext cx="914400" cy="999490"/>
            <a:chOff x="12928" y="3732"/>
            <a:chExt cx="1440" cy="1574"/>
          </a:xfrm>
        </p:grpSpPr>
        <p:pic>
          <p:nvPicPr>
            <p:cNvPr id="78" name="图片 77" descr="3634107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2928" y="3732"/>
              <a:ext cx="1440" cy="1440"/>
            </a:xfrm>
            <a:prstGeom prst="rect">
              <a:avLst/>
            </a:prstGeom>
          </p:spPr>
        </p:pic>
        <p:sp>
          <p:nvSpPr>
            <p:cNvPr id="80" name="椭圆 79"/>
            <p:cNvSpPr/>
            <p:nvPr/>
          </p:nvSpPr>
          <p:spPr>
            <a:xfrm>
              <a:off x="13886" y="4822"/>
              <a:ext cx="482" cy="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9" name="图片 78" descr="3504835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884" y="4822"/>
              <a:ext cx="484" cy="484"/>
            </a:xfrm>
            <a:prstGeom prst="rect">
              <a:avLst/>
            </a:prstGeom>
          </p:spPr>
        </p:pic>
      </p:grpSp>
      <p:sp>
        <p:nvSpPr>
          <p:cNvPr id="82" name="îṧ1ïḓê"/>
          <p:cNvSpPr/>
          <p:nvPr/>
        </p:nvSpPr>
        <p:spPr bwMode="auto">
          <a:xfrm>
            <a:off x="9340215" y="2592070"/>
            <a:ext cx="1902460" cy="768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RU071xxx28</a:t>
            </a:r>
            <a:endParaRPr lang="en-US" altLang="zh-CN" sz="16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Dimond Member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83" name="îṧ1ïḓê"/>
          <p:cNvSpPr/>
          <p:nvPr/>
        </p:nvSpPr>
        <p:spPr bwMode="auto">
          <a:xfrm>
            <a:off x="8209280" y="3735070"/>
            <a:ext cx="1988820" cy="112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Recent Order Date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Recent Order Amount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Points of This Order</a:t>
            </a:r>
            <a:endParaRPr lang="en-US" altLang="zh-CN" sz="14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84" name="îṧ1ïḓê"/>
          <p:cNvSpPr/>
          <p:nvPr/>
        </p:nvSpPr>
        <p:spPr bwMode="auto">
          <a:xfrm>
            <a:off x="10198100" y="3735070"/>
            <a:ext cx="1489710" cy="1123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b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2020-04-16</a:t>
            </a:r>
            <a:endParaRPr lang="en-US" altLang="zh-CN" sz="1400" b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USD 516,200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3097.2</a:t>
            </a:r>
            <a:endParaRPr lang="en-US" altLang="zh-CN" sz="1400" b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8209280" y="5057775"/>
            <a:ext cx="3479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b="1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Specific calculation process: </a:t>
            </a:r>
            <a:endParaRPr lang="en-US" altLang="zh-CN" sz="1200" b="1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sz="1200" i="1" dirty="0">
                <a:latin typeface="等线" panose="02010600030101010101" charset="-122"/>
                <a:ea typeface="等线" panose="02010600030101010101" charset="-122"/>
                <a:sym typeface="+mn-ea"/>
              </a:rPr>
              <a:t>Order amount/1000*</a:t>
            </a:r>
            <a:r>
              <a:rPr lang="zh-CN" alt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multiple</a:t>
            </a:r>
            <a:endParaRPr lang="zh-CN" altLang="en-US" sz="1200" i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=516,200/1000*6</a:t>
            </a:r>
            <a:endParaRPr lang="en-US" altLang="zh-CN" sz="1200" i="1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  <a:p>
            <a:pPr indent="0" algn="l">
              <a:lnSpc>
                <a:spcPct val="150000"/>
              </a:lnSpc>
              <a:buFont typeface="Wingdings" panose="05000000000000000000" charset="0"/>
              <a:buNone/>
            </a:pPr>
            <a:r>
              <a:rPr lang="en-US" altLang="zh-CN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=3097.2</a:t>
            </a:r>
            <a:r>
              <a:rPr lang="en-US" altLang="zh-CN" sz="1200" i="1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 </a:t>
            </a:r>
            <a:endParaRPr lang="en-US" altLang="zh-CN" sz="1200" i="1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Freeform 5"/>
          <p:cNvSpPr/>
          <p:nvPr/>
        </p:nvSpPr>
        <p:spPr>
          <a:xfrm rot="2700000">
            <a:off x="1203960" y="2578735"/>
            <a:ext cx="2204085" cy="1619885"/>
          </a:xfrm>
          <a:custGeom>
            <a:avLst/>
            <a:gdLst>
              <a:gd name="connsiteX0" fmla="*/ 608533 w 1655806"/>
              <a:gd name="connsiteY0" fmla="*/ 0 h 1217066"/>
              <a:gd name="connsiteX1" fmla="*/ 1113138 w 1655806"/>
              <a:gd name="connsiteY1" fmla="*/ 268296 h 1217066"/>
              <a:gd name="connsiteX2" fmla="*/ 1138667 w 1655806"/>
              <a:gd name="connsiteY2" fmla="*/ 315330 h 1217066"/>
              <a:gd name="connsiteX3" fmla="*/ 1430691 w 1655806"/>
              <a:gd name="connsiteY3" fmla="*/ 315330 h 1217066"/>
              <a:gd name="connsiteX4" fmla="*/ 1655806 w 1655806"/>
              <a:gd name="connsiteY4" fmla="*/ 608533 h 1217066"/>
              <a:gd name="connsiteX5" fmla="*/ 1430691 w 1655806"/>
              <a:gd name="connsiteY5" fmla="*/ 901735 h 1217066"/>
              <a:gd name="connsiteX6" fmla="*/ 1138668 w 1655806"/>
              <a:gd name="connsiteY6" fmla="*/ 901735 h 1217066"/>
              <a:gd name="connsiteX7" fmla="*/ 1113138 w 1655806"/>
              <a:gd name="connsiteY7" fmla="*/ 948770 h 1217066"/>
              <a:gd name="connsiteX8" fmla="*/ 608533 w 1655806"/>
              <a:gd name="connsiteY8" fmla="*/ 1217066 h 1217066"/>
              <a:gd name="connsiteX9" fmla="*/ 0 w 1655806"/>
              <a:gd name="connsiteY9" fmla="*/ 608533 h 1217066"/>
              <a:gd name="connsiteX10" fmla="*/ 608533 w 1655806"/>
              <a:gd name="connsiteY10" fmla="*/ 0 h 1217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655806" h="1217066">
                <a:moveTo>
                  <a:pt x="608533" y="0"/>
                </a:moveTo>
                <a:cubicBezTo>
                  <a:pt x="818585" y="0"/>
                  <a:pt x="1003780" y="106426"/>
                  <a:pt x="1113138" y="268296"/>
                </a:cubicBezTo>
                <a:lnTo>
                  <a:pt x="1138667" y="315330"/>
                </a:lnTo>
                <a:lnTo>
                  <a:pt x="1430691" y="315330"/>
                </a:lnTo>
                <a:lnTo>
                  <a:pt x="1655806" y="608533"/>
                </a:lnTo>
                <a:lnTo>
                  <a:pt x="1430691" y="901735"/>
                </a:lnTo>
                <a:lnTo>
                  <a:pt x="1138668" y="901735"/>
                </a:lnTo>
                <a:lnTo>
                  <a:pt x="1113138" y="948770"/>
                </a:lnTo>
                <a:cubicBezTo>
                  <a:pt x="1003780" y="1110640"/>
                  <a:pt x="818585" y="1217066"/>
                  <a:pt x="608533" y="1217066"/>
                </a:cubicBezTo>
                <a:cubicBezTo>
                  <a:pt x="272450" y="1217066"/>
                  <a:pt x="0" y="944616"/>
                  <a:pt x="0" y="608533"/>
                </a:cubicBezTo>
                <a:cubicBezTo>
                  <a:pt x="0" y="272450"/>
                  <a:pt x="272450" y="0"/>
                  <a:pt x="608533" y="0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cs typeface="Arial" panose="020B0604020202020204" pitchFamily="34" charset="0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1054119" y="4518141"/>
            <a:ext cx="2603500" cy="1475105"/>
            <a:chOff x="608036" y="5435900"/>
            <a:chExt cx="2603500" cy="1475105"/>
          </a:xfrm>
        </p:grpSpPr>
        <p:sp>
          <p:nvSpPr>
            <p:cNvPr id="56" name="文本框 55"/>
            <p:cNvSpPr txBox="1"/>
            <p:nvPr/>
          </p:nvSpPr>
          <p:spPr>
            <a:xfrm>
              <a:off x="608036" y="5435900"/>
              <a:ext cx="142430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Apply</a:t>
              </a:r>
              <a:endPara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08036" y="5957870"/>
              <a:ext cx="2603500" cy="9531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ct val="100000"/>
                </a:lnSpc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Customer applies for using points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deduction or exchage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how many points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3347085" y="1852930"/>
            <a:ext cx="2640965" cy="1680845"/>
            <a:chOff x="891246" y="5423835"/>
            <a:chExt cx="1639393" cy="1680845"/>
          </a:xfrm>
        </p:grpSpPr>
        <p:sp>
          <p:nvSpPr>
            <p:cNvPr id="73" name="文本框 72"/>
            <p:cNvSpPr txBox="1"/>
            <p:nvPr/>
          </p:nvSpPr>
          <p:spPr>
            <a:xfrm>
              <a:off x="936577" y="5423835"/>
              <a:ext cx="111237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C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onfirm</a:t>
              </a:r>
              <a:endParaRPr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91246" y="5936280"/>
              <a:ext cx="1639393" cy="116840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00000"/>
                </a:lnSpc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Exclusive business representative confirms specific application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Specific order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(deduction)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Specific gifts(exchange)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5760104" y="4740391"/>
            <a:ext cx="2854325" cy="1895475"/>
            <a:chOff x="833461" y="5435900"/>
            <a:chExt cx="2854325" cy="1895475"/>
          </a:xfrm>
        </p:grpSpPr>
        <p:sp>
          <p:nvSpPr>
            <p:cNvPr id="76" name="文本框 75"/>
            <p:cNvSpPr txBox="1"/>
            <p:nvPr/>
          </p:nvSpPr>
          <p:spPr>
            <a:xfrm>
              <a:off x="834096" y="5435900"/>
              <a:ext cx="148907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I</a:t>
              </a:r>
              <a:r>
                <a:rPr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mplement</a:t>
              </a:r>
              <a:endParaRPr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77" name="矩形 76"/>
            <p:cNvSpPr/>
            <p:nvPr/>
          </p:nvSpPr>
          <p:spPr>
            <a:xfrm>
              <a:off x="833461" y="5947710"/>
              <a:ext cx="2854325" cy="138366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00000"/>
                </a:lnSpc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According to the use plan of points confirmed by both parties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Decrease of order paid in amount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(deduction)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  <a:p>
              <a:pPr marL="285750" indent="-285750" algn="l">
                <a:lnSpc>
                  <a:spcPct val="100000"/>
                </a:lnSpc>
                <a:buFont typeface="Arial" panose="020B0604020202020204" pitchFamily="34" charset="0"/>
                <a:buChar char="•"/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Purchase designated gifts</a:t>
              </a: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(exchange)</a:t>
              </a:r>
              <a:endPara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9078614" y="2036561"/>
            <a:ext cx="2163445" cy="1300480"/>
            <a:chOff x="833461" y="5435900"/>
            <a:chExt cx="2163445" cy="1300480"/>
          </a:xfrm>
        </p:grpSpPr>
        <p:sp>
          <p:nvSpPr>
            <p:cNvPr id="82" name="文本框 81"/>
            <p:cNvSpPr txBox="1"/>
            <p:nvPr/>
          </p:nvSpPr>
          <p:spPr>
            <a:xfrm>
              <a:off x="834096" y="5435900"/>
              <a:ext cx="1073785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</a:rPr>
                <a:t>Update</a:t>
              </a:r>
              <a:endPara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833461" y="5999145"/>
              <a:ext cx="2163445" cy="73723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l">
                <a:lnSpc>
                  <a:spcPct val="100000"/>
                </a:lnSpc>
              </a:pPr>
              <a:r>
                <a:rPr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</a:rPr>
                <a:t>Data deduction and synchronous update of corresponding integral</a:t>
              </a:r>
              <a:endParaRPr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302375" y="2515235"/>
            <a:ext cx="1619250" cy="2203450"/>
            <a:chOff x="8576" y="3288"/>
            <a:chExt cx="2550" cy="3470"/>
          </a:xfrm>
        </p:grpSpPr>
        <p:sp>
          <p:nvSpPr>
            <p:cNvPr id="35" name="Freeform 7"/>
            <p:cNvSpPr/>
            <p:nvPr/>
          </p:nvSpPr>
          <p:spPr>
            <a:xfrm rot="2700000">
              <a:off x="8116" y="3748"/>
              <a:ext cx="3471" cy="2551"/>
            </a:xfrm>
            <a:custGeom>
              <a:avLst/>
              <a:gdLst>
                <a:gd name="connsiteX0" fmla="*/ 608533 w 1655806"/>
                <a:gd name="connsiteY0" fmla="*/ 0 h 1217066"/>
                <a:gd name="connsiteX1" fmla="*/ 1113138 w 1655806"/>
                <a:gd name="connsiteY1" fmla="*/ 268296 h 1217066"/>
                <a:gd name="connsiteX2" fmla="*/ 1138667 w 1655806"/>
                <a:gd name="connsiteY2" fmla="*/ 315330 h 1217066"/>
                <a:gd name="connsiteX3" fmla="*/ 1430691 w 1655806"/>
                <a:gd name="connsiteY3" fmla="*/ 315330 h 1217066"/>
                <a:gd name="connsiteX4" fmla="*/ 1655806 w 1655806"/>
                <a:gd name="connsiteY4" fmla="*/ 608533 h 1217066"/>
                <a:gd name="connsiteX5" fmla="*/ 1430691 w 1655806"/>
                <a:gd name="connsiteY5" fmla="*/ 901735 h 1217066"/>
                <a:gd name="connsiteX6" fmla="*/ 1138668 w 1655806"/>
                <a:gd name="connsiteY6" fmla="*/ 901735 h 1217066"/>
                <a:gd name="connsiteX7" fmla="*/ 1113138 w 1655806"/>
                <a:gd name="connsiteY7" fmla="*/ 948770 h 1217066"/>
                <a:gd name="connsiteX8" fmla="*/ 608533 w 1655806"/>
                <a:gd name="connsiteY8" fmla="*/ 1217066 h 1217066"/>
                <a:gd name="connsiteX9" fmla="*/ 0 w 1655806"/>
                <a:gd name="connsiteY9" fmla="*/ 608533 h 1217066"/>
                <a:gd name="connsiteX10" fmla="*/ 608533 w 1655806"/>
                <a:gd name="connsiteY10" fmla="*/ 0 h 12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806" h="1217066">
                  <a:moveTo>
                    <a:pt x="608533" y="0"/>
                  </a:moveTo>
                  <a:cubicBezTo>
                    <a:pt x="818585" y="0"/>
                    <a:pt x="1003780" y="106426"/>
                    <a:pt x="1113138" y="268296"/>
                  </a:cubicBezTo>
                  <a:lnTo>
                    <a:pt x="1138667" y="315330"/>
                  </a:lnTo>
                  <a:lnTo>
                    <a:pt x="1430691" y="315330"/>
                  </a:lnTo>
                  <a:lnTo>
                    <a:pt x="1655806" y="608533"/>
                  </a:lnTo>
                  <a:lnTo>
                    <a:pt x="1430691" y="901735"/>
                  </a:lnTo>
                  <a:lnTo>
                    <a:pt x="1138668" y="901735"/>
                  </a:lnTo>
                  <a:lnTo>
                    <a:pt x="1113138" y="948770"/>
                  </a:lnTo>
                  <a:cubicBezTo>
                    <a:pt x="1003780" y="1110640"/>
                    <a:pt x="818585" y="1217066"/>
                    <a:pt x="608533" y="1217066"/>
                  </a:cubicBezTo>
                  <a:cubicBezTo>
                    <a:pt x="272450" y="1217066"/>
                    <a:pt x="0" y="944616"/>
                    <a:pt x="0" y="608533"/>
                  </a:cubicBezTo>
                  <a:cubicBezTo>
                    <a:pt x="0" y="272450"/>
                    <a:pt x="272450" y="0"/>
                    <a:pt x="60853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pic>
          <p:nvPicPr>
            <p:cNvPr id="84" name="图片 83" descr="3471201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880" y="3944"/>
              <a:ext cx="1440" cy="1440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2902585" y="351155"/>
            <a:ext cx="87852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charset="0"/>
              <a:buNone/>
            </a:pP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sym typeface="+mn-ea"/>
              </a:rPr>
              <a:t>How to use your memeber points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  <a:sym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94410" y="351155"/>
            <a:ext cx="561975" cy="561975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800">
                <a:latin typeface="Impact" panose="020B0806030902050204" charset="0"/>
                <a:cs typeface="Impact" panose="020B0806030902050204" charset="0"/>
              </a:rPr>
              <a:t>3</a:t>
            </a:r>
            <a:endParaRPr lang="en-US" altLang="zh-CN" sz="2800">
              <a:latin typeface="Impact" panose="020B0806030902050204" charset="0"/>
              <a:cs typeface="Impact" panose="020B0806030902050204" charset="0"/>
            </a:endParaRPr>
          </a:p>
        </p:txBody>
      </p:sp>
      <p:sp>
        <p:nvSpPr>
          <p:cNvPr id="5" name="标题 2"/>
          <p:cNvSpPr txBox="1"/>
          <p:nvPr/>
        </p:nvSpPr>
        <p:spPr>
          <a:xfrm>
            <a:off x="1556385" y="324485"/>
            <a:ext cx="1346200" cy="636905"/>
          </a:xfrm>
          <a:prstGeom prst="rect">
            <a:avLst/>
          </a:prstGeom>
        </p:spPr>
        <p:txBody>
          <a:bodyPr vert="horz" lIns="107950" tIns="60960" rIns="107950" bIns="6096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</a:rPr>
              <a:t>Operation Manual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  <p:pic>
        <p:nvPicPr>
          <p:cNvPr id="6" name="图片 5" descr="4522112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22425" y="2710180"/>
            <a:ext cx="914400" cy="9144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3597275" y="3720465"/>
            <a:ext cx="2203450" cy="1619250"/>
            <a:chOff x="5080" y="5225"/>
            <a:chExt cx="3470" cy="2550"/>
          </a:xfrm>
        </p:grpSpPr>
        <p:sp>
          <p:nvSpPr>
            <p:cNvPr id="39" name="Freeform 6"/>
            <p:cNvSpPr/>
            <p:nvPr/>
          </p:nvSpPr>
          <p:spPr>
            <a:xfrm rot="18900000">
              <a:off x="5080" y="5225"/>
              <a:ext cx="3471" cy="2551"/>
            </a:xfrm>
            <a:custGeom>
              <a:avLst/>
              <a:gdLst>
                <a:gd name="connsiteX0" fmla="*/ 608533 w 1655806"/>
                <a:gd name="connsiteY0" fmla="*/ 0 h 1217066"/>
                <a:gd name="connsiteX1" fmla="*/ 1113138 w 1655806"/>
                <a:gd name="connsiteY1" fmla="*/ 268296 h 1217066"/>
                <a:gd name="connsiteX2" fmla="*/ 1138667 w 1655806"/>
                <a:gd name="connsiteY2" fmla="*/ 315330 h 1217066"/>
                <a:gd name="connsiteX3" fmla="*/ 1430691 w 1655806"/>
                <a:gd name="connsiteY3" fmla="*/ 315330 h 1217066"/>
                <a:gd name="connsiteX4" fmla="*/ 1655806 w 1655806"/>
                <a:gd name="connsiteY4" fmla="*/ 608533 h 1217066"/>
                <a:gd name="connsiteX5" fmla="*/ 1430691 w 1655806"/>
                <a:gd name="connsiteY5" fmla="*/ 901735 h 1217066"/>
                <a:gd name="connsiteX6" fmla="*/ 1138668 w 1655806"/>
                <a:gd name="connsiteY6" fmla="*/ 901735 h 1217066"/>
                <a:gd name="connsiteX7" fmla="*/ 1113138 w 1655806"/>
                <a:gd name="connsiteY7" fmla="*/ 948770 h 1217066"/>
                <a:gd name="connsiteX8" fmla="*/ 608533 w 1655806"/>
                <a:gd name="connsiteY8" fmla="*/ 1217066 h 1217066"/>
                <a:gd name="connsiteX9" fmla="*/ 0 w 1655806"/>
                <a:gd name="connsiteY9" fmla="*/ 608533 h 1217066"/>
                <a:gd name="connsiteX10" fmla="*/ 608533 w 1655806"/>
                <a:gd name="connsiteY10" fmla="*/ 0 h 12170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5806" h="1217066">
                  <a:moveTo>
                    <a:pt x="608533" y="0"/>
                  </a:moveTo>
                  <a:cubicBezTo>
                    <a:pt x="818585" y="0"/>
                    <a:pt x="1003780" y="106426"/>
                    <a:pt x="1113138" y="268296"/>
                  </a:cubicBezTo>
                  <a:lnTo>
                    <a:pt x="1138667" y="315330"/>
                  </a:lnTo>
                  <a:lnTo>
                    <a:pt x="1430691" y="315330"/>
                  </a:lnTo>
                  <a:lnTo>
                    <a:pt x="1655806" y="608533"/>
                  </a:lnTo>
                  <a:lnTo>
                    <a:pt x="1430691" y="901735"/>
                  </a:lnTo>
                  <a:lnTo>
                    <a:pt x="1138668" y="901735"/>
                  </a:lnTo>
                  <a:lnTo>
                    <a:pt x="1113138" y="948770"/>
                  </a:lnTo>
                  <a:cubicBezTo>
                    <a:pt x="1003780" y="1110640"/>
                    <a:pt x="818585" y="1217066"/>
                    <a:pt x="608533" y="1217066"/>
                  </a:cubicBezTo>
                  <a:cubicBezTo>
                    <a:pt x="272450" y="1217066"/>
                    <a:pt x="0" y="944616"/>
                    <a:pt x="0" y="608533"/>
                  </a:cubicBezTo>
                  <a:cubicBezTo>
                    <a:pt x="0" y="272450"/>
                    <a:pt x="272450" y="0"/>
                    <a:pt x="608533" y="0"/>
                  </a:cubicBez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pic>
          <p:nvPicPr>
            <p:cNvPr id="9" name="图片 8" descr="20286779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60" y="6094"/>
              <a:ext cx="1440" cy="144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8614410" y="3720465"/>
            <a:ext cx="1619250" cy="1619250"/>
            <a:chOff x="13566" y="5859"/>
            <a:chExt cx="2550" cy="2550"/>
          </a:xfrm>
        </p:grpSpPr>
        <p:sp>
          <p:nvSpPr>
            <p:cNvPr id="23" name="Oval 9"/>
            <p:cNvSpPr/>
            <p:nvPr/>
          </p:nvSpPr>
          <p:spPr>
            <a:xfrm>
              <a:off x="13566" y="5859"/>
              <a:ext cx="2551" cy="25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charset="-122"/>
                <a:ea typeface="等线" panose="02010600030101010101" charset="-122"/>
                <a:cs typeface="Arial" panose="020B0604020202020204" pitchFamily="34" charset="0"/>
              </a:endParaRPr>
            </a:p>
          </p:txBody>
        </p:sp>
        <p:pic>
          <p:nvPicPr>
            <p:cNvPr id="12" name="图片 11" descr="3659091"/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4122" y="6415"/>
              <a:ext cx="1440" cy="1440"/>
            </a:xfrm>
            <a:prstGeom prst="rect">
              <a:avLst/>
            </a:prstGeom>
          </p:spPr>
        </p:pic>
      </p:grpSp>
      <p:sp>
        <p:nvSpPr>
          <p:cNvPr id="13" name="圆角矩形 12"/>
          <p:cNvSpPr/>
          <p:nvPr/>
        </p:nvSpPr>
        <p:spPr>
          <a:xfrm>
            <a:off x="994410" y="1254125"/>
            <a:ext cx="4250690" cy="363855"/>
          </a:xfrm>
          <a:prstGeom prst="roundRect">
            <a:avLst/>
          </a:prstGeom>
          <a:noFill/>
          <a:ln>
            <a:solidFill>
              <a:srgbClr val="E6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indent="0" algn="l">
              <a:buFont typeface="Wingdings" panose="05000000000000000000" charset="0"/>
              <a:buNone/>
            </a:pPr>
            <a:r>
              <a:rPr lang="en-US" altLang="zh-CN" sz="2000" b="1">
                <a:solidFill>
                  <a:srgbClr val="E60012"/>
                </a:solidFill>
                <a:latin typeface="等线" panose="02010600030101010101" charset="-122"/>
                <a:ea typeface="等线" panose="02010600030101010101" charset="-122"/>
              </a:rPr>
              <a:t>Current standard process</a:t>
            </a:r>
            <a:endParaRPr lang="en-US" altLang="zh-CN" sz="2000" b="1">
              <a:solidFill>
                <a:srgbClr val="E60012"/>
              </a:solidFill>
              <a:latin typeface="等线" panose="02010600030101010101" charset="-122"/>
              <a:ea typeface="等线" panose="02010600030101010101" charset="-122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>
        <p:push dir="u"/>
      </p:transition>
    </mc:Choice>
    <mc:Fallback>
      <p:transition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9.xml><?xml version="1.0" encoding="utf-8"?>
<p:tagLst xmlns:p="http://schemas.openxmlformats.org/presentationml/2006/main">
  <p:tag name="KSO_WM_UNIT_TABLE_BEAUTIFY" val="smartTable{a2eb3dad-501c-4c97-8443-2216339703e8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6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7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5090</Words>
  <Application>WPS 演示</Application>
  <PresentationFormat>宽屏</PresentationFormat>
  <Paragraphs>384</Paragraphs>
  <Slides>13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6" baseType="lpstr">
      <vt:lpstr>Arial</vt:lpstr>
      <vt:lpstr>宋体</vt:lpstr>
      <vt:lpstr>Wingdings</vt:lpstr>
      <vt:lpstr>等线</vt:lpstr>
      <vt:lpstr>微软雅黑</vt:lpstr>
      <vt:lpstr>Impact</vt:lpstr>
      <vt:lpstr>Wingdings</vt:lpstr>
      <vt:lpstr>思源黑体 CN Normal</vt:lpstr>
      <vt:lpstr>黑体</vt:lpstr>
      <vt:lpstr>微软雅黑 Light</vt:lpstr>
      <vt:lpstr>Times New Roman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上海沐雄文化</cp:lastModifiedBy>
  <cp:revision>95</cp:revision>
  <dcterms:created xsi:type="dcterms:W3CDTF">2019-06-19T02:08:00Z</dcterms:created>
  <dcterms:modified xsi:type="dcterms:W3CDTF">2020-05-29T10:49:38Z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